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43200638" cy="32399288"/>
  <p:notesSz cx="6858000" cy="9144000"/>
  <p:embeddedFontLst>
    <p:embeddedFont>
      <p:font typeface="Calibri" panose="020F0502020204030204" pitchFamily="34" charset="0"/>
      <p:regular r:id="rId4"/>
      <p:bold r:id="rId5"/>
      <p:italic r:id="rId6"/>
      <p:boldItalic r:id="rId7"/>
    </p:embeddedFont>
    <p:embeddedFont>
      <p:font typeface="Montserrat" panose="00000500000000000000" pitchFamily="2" charset="0"/>
      <p:regular r:id="rId8"/>
      <p:bold r:id="rId9"/>
      <p:italic r:id="rId10"/>
      <p:boldItalic r:id="rId11"/>
    </p:embeddedFont>
    <p:embeddedFont>
      <p:font typeface="Montserrat Medium" panose="00000600000000000000" pitchFamily="2" charset="0"/>
      <p:regular r:id="rId12"/>
      <p:bold r:id="rId13"/>
      <p:italic r:id="rId14"/>
      <p:boldItalic r:id="rId15"/>
    </p:embeddedFont>
    <p:embeddedFont>
      <p:font typeface="Montserrat SemiBold" panose="00000700000000000000" pitchFamily="2"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gTAhUExiSIouwoJlBqeiEajglmN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AC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E89A26C-2CB2-48B3-870D-5D75D5A94FB6}">
  <a:tblStyle styleId="{7E89A26C-2CB2-48B3-870D-5D75D5A94FB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0" d="100"/>
          <a:sy n="20" d="100"/>
        </p:scale>
        <p:origin x="110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3" Type="http://schemas.openxmlformats.org/officeDocument/2006/relationships/notesMaster" Target="notesMasters/notesMaster1.xml"/><Relationship Id="rId21" Type="http://schemas.openxmlformats.org/officeDocument/2006/relationships/presProps" Target="presProp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13.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tableStyles" Target="tableStyles.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theme" Target="theme/theme1.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5beef04a0e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4" name="Google Shape;84;g15beef04a0e_1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3"/>
        <p:cNvGrpSpPr/>
        <p:nvPr/>
      </p:nvGrpSpPr>
      <p:grpSpPr>
        <a:xfrm>
          <a:off x="0" y="0"/>
          <a:ext cx="0" cy="0"/>
          <a:chOff x="0" y="0"/>
          <a:chExt cx="0" cy="0"/>
        </a:xfrm>
      </p:grpSpPr>
      <p:sp>
        <p:nvSpPr>
          <p:cNvPr id="64" name="Google Shape;64;p12"/>
          <p:cNvSpPr txBox="1">
            <a:spLocks noGrp="1"/>
          </p:cNvSpPr>
          <p:nvPr>
            <p:ph type="title"/>
          </p:nvPr>
        </p:nvSpPr>
        <p:spPr>
          <a:xfrm>
            <a:off x="2975671" y="2159952"/>
            <a:ext cx="13933330" cy="755983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2"/>
          <p:cNvSpPr>
            <a:spLocks noGrp="1"/>
          </p:cNvSpPr>
          <p:nvPr>
            <p:ph type="pic" idx="2"/>
          </p:nvPr>
        </p:nvSpPr>
        <p:spPr>
          <a:xfrm>
            <a:off x="18365898" y="4664905"/>
            <a:ext cx="21870323" cy="23024494"/>
          </a:xfrm>
          <a:prstGeom prst="rect">
            <a:avLst/>
          </a:prstGeom>
          <a:noFill/>
          <a:ln>
            <a:noFill/>
          </a:ln>
        </p:spPr>
      </p:sp>
      <p:sp>
        <p:nvSpPr>
          <p:cNvPr id="66" name="Google Shape;66;p12"/>
          <p:cNvSpPr txBox="1">
            <a:spLocks noGrp="1"/>
          </p:cNvSpPr>
          <p:nvPr>
            <p:ph type="body" idx="1"/>
          </p:nvPr>
        </p:nvSpPr>
        <p:spPr>
          <a:xfrm>
            <a:off x="2975671" y="9719786"/>
            <a:ext cx="13933330" cy="1800710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724"/>
              </a:spcBef>
              <a:spcAft>
                <a:spcPts val="0"/>
              </a:spcAft>
              <a:buClr>
                <a:schemeClr val="dk1"/>
              </a:buClr>
              <a:buSzPts val="7559"/>
              <a:buNone/>
              <a:defRPr sz="7558"/>
            </a:lvl1pPr>
            <a:lvl2pPr marL="914400" lvl="1" indent="-228600" algn="l">
              <a:lnSpc>
                <a:spcPct val="90000"/>
              </a:lnSpc>
              <a:spcBef>
                <a:spcPts val="2362"/>
              </a:spcBef>
              <a:spcAft>
                <a:spcPts val="0"/>
              </a:spcAft>
              <a:buClr>
                <a:schemeClr val="dk1"/>
              </a:buClr>
              <a:buSzPts val="6614"/>
              <a:buNone/>
              <a:defRPr sz="6614"/>
            </a:lvl2pPr>
            <a:lvl3pPr marL="1371600" lvl="2" indent="-228600" algn="l">
              <a:lnSpc>
                <a:spcPct val="90000"/>
              </a:lnSpc>
              <a:spcBef>
                <a:spcPts val="2362"/>
              </a:spcBef>
              <a:spcAft>
                <a:spcPts val="0"/>
              </a:spcAft>
              <a:buClr>
                <a:schemeClr val="dk1"/>
              </a:buClr>
              <a:buSzPts val="5669"/>
              <a:buNone/>
              <a:defRPr sz="5669"/>
            </a:lvl3pPr>
            <a:lvl4pPr marL="1828800" lvl="3" indent="-228600" algn="l">
              <a:lnSpc>
                <a:spcPct val="90000"/>
              </a:lnSpc>
              <a:spcBef>
                <a:spcPts val="2362"/>
              </a:spcBef>
              <a:spcAft>
                <a:spcPts val="0"/>
              </a:spcAft>
              <a:buClr>
                <a:schemeClr val="dk1"/>
              </a:buClr>
              <a:buSzPts val="4724"/>
              <a:buNone/>
              <a:defRPr sz="4724"/>
            </a:lvl4pPr>
            <a:lvl5pPr marL="2286000" lvl="4" indent="-228600" algn="l">
              <a:lnSpc>
                <a:spcPct val="90000"/>
              </a:lnSpc>
              <a:spcBef>
                <a:spcPts val="2362"/>
              </a:spcBef>
              <a:spcAft>
                <a:spcPts val="0"/>
              </a:spcAft>
              <a:buClr>
                <a:schemeClr val="dk1"/>
              </a:buClr>
              <a:buSzPts val="4724"/>
              <a:buNone/>
              <a:defRPr sz="4724"/>
            </a:lvl5pPr>
            <a:lvl6pPr marL="2743200" lvl="5" indent="-228600" algn="l">
              <a:lnSpc>
                <a:spcPct val="90000"/>
              </a:lnSpc>
              <a:spcBef>
                <a:spcPts val="2362"/>
              </a:spcBef>
              <a:spcAft>
                <a:spcPts val="0"/>
              </a:spcAft>
              <a:buClr>
                <a:schemeClr val="dk1"/>
              </a:buClr>
              <a:buSzPts val="4724"/>
              <a:buNone/>
              <a:defRPr sz="4724"/>
            </a:lvl6pPr>
            <a:lvl7pPr marL="3200400" lvl="6" indent="-228600" algn="l">
              <a:lnSpc>
                <a:spcPct val="90000"/>
              </a:lnSpc>
              <a:spcBef>
                <a:spcPts val="2362"/>
              </a:spcBef>
              <a:spcAft>
                <a:spcPts val="0"/>
              </a:spcAft>
              <a:buClr>
                <a:schemeClr val="dk1"/>
              </a:buClr>
              <a:buSzPts val="4724"/>
              <a:buNone/>
              <a:defRPr sz="4724"/>
            </a:lvl7pPr>
            <a:lvl8pPr marL="3657600" lvl="7" indent="-228600" algn="l">
              <a:lnSpc>
                <a:spcPct val="90000"/>
              </a:lnSpc>
              <a:spcBef>
                <a:spcPts val="2362"/>
              </a:spcBef>
              <a:spcAft>
                <a:spcPts val="0"/>
              </a:spcAft>
              <a:buClr>
                <a:schemeClr val="dk1"/>
              </a:buClr>
              <a:buSzPts val="4724"/>
              <a:buNone/>
              <a:defRPr sz="4724"/>
            </a:lvl8pPr>
            <a:lvl9pPr marL="4114800" lvl="8" indent="-228600" algn="l">
              <a:lnSpc>
                <a:spcPct val="90000"/>
              </a:lnSpc>
              <a:spcBef>
                <a:spcPts val="2362"/>
              </a:spcBef>
              <a:spcAft>
                <a:spcPts val="0"/>
              </a:spcAft>
              <a:buClr>
                <a:schemeClr val="dk1"/>
              </a:buClr>
              <a:buSzPts val="4724"/>
              <a:buNone/>
              <a:defRPr sz="4724"/>
            </a:lvl9pPr>
          </a:lstStyle>
          <a:p>
            <a:endParaRPr/>
          </a:p>
        </p:txBody>
      </p:sp>
      <p:sp>
        <p:nvSpPr>
          <p:cNvPr id="67" name="Google Shape;67;p12"/>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8" name="Google Shape;68;p12"/>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9" name="Google Shape;69;p12"/>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0"/>
        <p:cNvGrpSpPr/>
        <p:nvPr/>
      </p:nvGrpSpPr>
      <p:grpSpPr>
        <a:xfrm>
          <a:off x="0" y="0"/>
          <a:ext cx="0" cy="0"/>
          <a:chOff x="0" y="0"/>
          <a:chExt cx="0" cy="0"/>
        </a:xfrm>
      </p:grpSpPr>
      <p:sp>
        <p:nvSpPr>
          <p:cNvPr id="71" name="Google Shape;71;p13"/>
          <p:cNvSpPr txBox="1">
            <a:spLocks noGrp="1"/>
          </p:cNvSpPr>
          <p:nvPr>
            <p:ph type="title"/>
          </p:nvPr>
        </p:nvSpPr>
        <p:spPr>
          <a:xfrm>
            <a:off x="2970044" y="1724969"/>
            <a:ext cx="37260550" cy="62623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13"/>
          <p:cNvSpPr txBox="1">
            <a:spLocks noGrp="1"/>
          </p:cNvSpPr>
          <p:nvPr>
            <p:ph type="body" idx="1"/>
          </p:nvPr>
        </p:nvSpPr>
        <p:spPr>
          <a:xfrm rot="5400000">
            <a:off x="11321794" y="273061"/>
            <a:ext cx="20557051" cy="3726055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73" name="Google Shape;73;p13"/>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4" name="Google Shape;74;p13"/>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75" name="Google Shape;75;p13"/>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14"/>
          <p:cNvSpPr txBox="1">
            <a:spLocks noGrp="1"/>
          </p:cNvSpPr>
          <p:nvPr>
            <p:ph type="title"/>
          </p:nvPr>
        </p:nvSpPr>
        <p:spPr>
          <a:xfrm rot="5400000">
            <a:off x="21844579" y="10795842"/>
            <a:ext cx="27456899" cy="93151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4"/>
          <p:cNvSpPr txBox="1">
            <a:spLocks noGrp="1"/>
          </p:cNvSpPr>
          <p:nvPr>
            <p:ph type="body" idx="1"/>
          </p:nvPr>
        </p:nvSpPr>
        <p:spPr>
          <a:xfrm rot="5400000">
            <a:off x="2944299" y="1750709"/>
            <a:ext cx="27456899" cy="2740540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79" name="Google Shape;79;p14"/>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0" name="Google Shape;80;p14"/>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81" name="Google Shape;81;p14"/>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4"/>
          <p:cNvSpPr txBox="1">
            <a:spLocks noGrp="1"/>
          </p:cNvSpPr>
          <p:nvPr>
            <p:ph type="ctrTitle"/>
          </p:nvPr>
        </p:nvSpPr>
        <p:spPr>
          <a:xfrm>
            <a:off x="3240048" y="5302386"/>
            <a:ext cx="36720542" cy="11279752"/>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4"/>
          <p:cNvSpPr txBox="1">
            <a:spLocks noGrp="1"/>
          </p:cNvSpPr>
          <p:nvPr>
            <p:ph type="subTitle" idx="1"/>
          </p:nvPr>
        </p:nvSpPr>
        <p:spPr>
          <a:xfrm>
            <a:off x="5400080" y="17017128"/>
            <a:ext cx="32400479" cy="782232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4724"/>
              </a:spcBef>
              <a:spcAft>
                <a:spcPts val="0"/>
              </a:spcAft>
              <a:buClr>
                <a:schemeClr val="dk1"/>
              </a:buClr>
              <a:buSzPts val="11338"/>
              <a:buNone/>
              <a:defRPr sz="11338"/>
            </a:lvl1pPr>
            <a:lvl2pPr lvl="1" algn="ctr">
              <a:lnSpc>
                <a:spcPct val="90000"/>
              </a:lnSpc>
              <a:spcBef>
                <a:spcPts val="2362"/>
              </a:spcBef>
              <a:spcAft>
                <a:spcPts val="0"/>
              </a:spcAft>
              <a:buClr>
                <a:schemeClr val="dk1"/>
              </a:buClr>
              <a:buSzPts val="9449"/>
              <a:buNone/>
              <a:defRPr sz="9449"/>
            </a:lvl2pPr>
            <a:lvl3pPr lvl="2" algn="ctr">
              <a:lnSpc>
                <a:spcPct val="90000"/>
              </a:lnSpc>
              <a:spcBef>
                <a:spcPts val="2362"/>
              </a:spcBef>
              <a:spcAft>
                <a:spcPts val="0"/>
              </a:spcAft>
              <a:buClr>
                <a:schemeClr val="dk1"/>
              </a:buClr>
              <a:buSzPts val="8504"/>
              <a:buNone/>
              <a:defRPr sz="8504"/>
            </a:lvl3pPr>
            <a:lvl4pPr lvl="3" algn="ctr">
              <a:lnSpc>
                <a:spcPct val="90000"/>
              </a:lnSpc>
              <a:spcBef>
                <a:spcPts val="2362"/>
              </a:spcBef>
              <a:spcAft>
                <a:spcPts val="0"/>
              </a:spcAft>
              <a:buClr>
                <a:schemeClr val="dk1"/>
              </a:buClr>
              <a:buSzPts val="7559"/>
              <a:buNone/>
              <a:defRPr sz="7558"/>
            </a:lvl4pPr>
            <a:lvl5pPr lvl="4" algn="ctr">
              <a:lnSpc>
                <a:spcPct val="90000"/>
              </a:lnSpc>
              <a:spcBef>
                <a:spcPts val="2362"/>
              </a:spcBef>
              <a:spcAft>
                <a:spcPts val="0"/>
              </a:spcAft>
              <a:buClr>
                <a:schemeClr val="dk1"/>
              </a:buClr>
              <a:buSzPts val="7559"/>
              <a:buNone/>
              <a:defRPr sz="7558"/>
            </a:lvl5pPr>
            <a:lvl6pPr lvl="5" algn="ctr">
              <a:lnSpc>
                <a:spcPct val="90000"/>
              </a:lnSpc>
              <a:spcBef>
                <a:spcPts val="2362"/>
              </a:spcBef>
              <a:spcAft>
                <a:spcPts val="0"/>
              </a:spcAft>
              <a:buClr>
                <a:schemeClr val="dk1"/>
              </a:buClr>
              <a:buSzPts val="7559"/>
              <a:buNone/>
              <a:defRPr sz="7558"/>
            </a:lvl6pPr>
            <a:lvl7pPr lvl="6" algn="ctr">
              <a:lnSpc>
                <a:spcPct val="90000"/>
              </a:lnSpc>
              <a:spcBef>
                <a:spcPts val="2362"/>
              </a:spcBef>
              <a:spcAft>
                <a:spcPts val="0"/>
              </a:spcAft>
              <a:buClr>
                <a:schemeClr val="dk1"/>
              </a:buClr>
              <a:buSzPts val="7559"/>
              <a:buNone/>
              <a:defRPr sz="7558"/>
            </a:lvl7pPr>
            <a:lvl8pPr lvl="7" algn="ctr">
              <a:lnSpc>
                <a:spcPct val="90000"/>
              </a:lnSpc>
              <a:spcBef>
                <a:spcPts val="2362"/>
              </a:spcBef>
              <a:spcAft>
                <a:spcPts val="0"/>
              </a:spcAft>
              <a:buClr>
                <a:schemeClr val="dk1"/>
              </a:buClr>
              <a:buSzPts val="7559"/>
              <a:buNone/>
              <a:defRPr sz="7558"/>
            </a:lvl8pPr>
            <a:lvl9pPr lvl="8" algn="ctr">
              <a:lnSpc>
                <a:spcPct val="90000"/>
              </a:lnSpc>
              <a:spcBef>
                <a:spcPts val="2362"/>
              </a:spcBef>
              <a:spcAft>
                <a:spcPts val="0"/>
              </a:spcAft>
              <a:buClr>
                <a:schemeClr val="dk1"/>
              </a:buClr>
              <a:buSzPts val="7559"/>
              <a:buNone/>
              <a:defRPr sz="7558"/>
            </a:lvl9pPr>
          </a:lstStyle>
          <a:p>
            <a:endParaRPr/>
          </a:p>
        </p:txBody>
      </p:sp>
      <p:sp>
        <p:nvSpPr>
          <p:cNvPr id="16" name="Google Shape;16;p4"/>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7" name="Google Shape;17;p4"/>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18" name="Google Shape;18;p4"/>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2970044" y="1724969"/>
            <a:ext cx="37260550" cy="62623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5"/>
          <p:cNvSpPr txBox="1">
            <a:spLocks noGrp="1"/>
          </p:cNvSpPr>
          <p:nvPr>
            <p:ph type="body" idx="1"/>
          </p:nvPr>
        </p:nvSpPr>
        <p:spPr>
          <a:xfrm>
            <a:off x="2970044" y="8624810"/>
            <a:ext cx="37260550" cy="2055705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22" name="Google Shape;22;p5"/>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3" name="Google Shape;23;p5"/>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4" name="Google Shape;24;p5"/>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947546" y="8077332"/>
            <a:ext cx="37260550" cy="1347720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6"/>
          <p:cNvSpPr txBox="1">
            <a:spLocks noGrp="1"/>
          </p:cNvSpPr>
          <p:nvPr>
            <p:ph type="body" idx="1"/>
          </p:nvPr>
        </p:nvSpPr>
        <p:spPr>
          <a:xfrm>
            <a:off x="2947546" y="21682033"/>
            <a:ext cx="37260550" cy="708734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724"/>
              </a:spcBef>
              <a:spcAft>
                <a:spcPts val="0"/>
              </a:spcAft>
              <a:buClr>
                <a:schemeClr val="dk1"/>
              </a:buClr>
              <a:buSzPts val="11338"/>
              <a:buNone/>
              <a:defRPr sz="11338">
                <a:solidFill>
                  <a:schemeClr val="dk1"/>
                </a:solidFill>
              </a:defRPr>
            </a:lvl1pPr>
            <a:lvl2pPr marL="914400" lvl="1" indent="-228600" algn="l">
              <a:lnSpc>
                <a:spcPct val="90000"/>
              </a:lnSpc>
              <a:spcBef>
                <a:spcPts val="2362"/>
              </a:spcBef>
              <a:spcAft>
                <a:spcPts val="0"/>
              </a:spcAft>
              <a:buClr>
                <a:srgbClr val="888888"/>
              </a:buClr>
              <a:buSzPts val="9449"/>
              <a:buNone/>
              <a:defRPr sz="9449">
                <a:solidFill>
                  <a:srgbClr val="888888"/>
                </a:solidFill>
              </a:defRPr>
            </a:lvl2pPr>
            <a:lvl3pPr marL="1371600" lvl="2" indent="-228600" algn="l">
              <a:lnSpc>
                <a:spcPct val="90000"/>
              </a:lnSpc>
              <a:spcBef>
                <a:spcPts val="2362"/>
              </a:spcBef>
              <a:spcAft>
                <a:spcPts val="0"/>
              </a:spcAft>
              <a:buClr>
                <a:srgbClr val="888888"/>
              </a:buClr>
              <a:buSzPts val="8504"/>
              <a:buNone/>
              <a:defRPr sz="8504">
                <a:solidFill>
                  <a:srgbClr val="888888"/>
                </a:solidFill>
              </a:defRPr>
            </a:lvl3pPr>
            <a:lvl4pPr marL="1828800" lvl="3" indent="-228600" algn="l">
              <a:lnSpc>
                <a:spcPct val="90000"/>
              </a:lnSpc>
              <a:spcBef>
                <a:spcPts val="2362"/>
              </a:spcBef>
              <a:spcAft>
                <a:spcPts val="0"/>
              </a:spcAft>
              <a:buClr>
                <a:srgbClr val="888888"/>
              </a:buClr>
              <a:buSzPts val="7559"/>
              <a:buNone/>
              <a:defRPr sz="7558">
                <a:solidFill>
                  <a:srgbClr val="888888"/>
                </a:solidFill>
              </a:defRPr>
            </a:lvl4pPr>
            <a:lvl5pPr marL="2286000" lvl="4" indent="-228600" algn="l">
              <a:lnSpc>
                <a:spcPct val="90000"/>
              </a:lnSpc>
              <a:spcBef>
                <a:spcPts val="2362"/>
              </a:spcBef>
              <a:spcAft>
                <a:spcPts val="0"/>
              </a:spcAft>
              <a:buClr>
                <a:srgbClr val="888888"/>
              </a:buClr>
              <a:buSzPts val="7559"/>
              <a:buNone/>
              <a:defRPr sz="7558">
                <a:solidFill>
                  <a:srgbClr val="888888"/>
                </a:solidFill>
              </a:defRPr>
            </a:lvl5pPr>
            <a:lvl6pPr marL="2743200" lvl="5" indent="-228600" algn="l">
              <a:lnSpc>
                <a:spcPct val="90000"/>
              </a:lnSpc>
              <a:spcBef>
                <a:spcPts val="2362"/>
              </a:spcBef>
              <a:spcAft>
                <a:spcPts val="0"/>
              </a:spcAft>
              <a:buClr>
                <a:srgbClr val="888888"/>
              </a:buClr>
              <a:buSzPts val="7559"/>
              <a:buNone/>
              <a:defRPr sz="7558">
                <a:solidFill>
                  <a:srgbClr val="888888"/>
                </a:solidFill>
              </a:defRPr>
            </a:lvl6pPr>
            <a:lvl7pPr marL="3200400" lvl="6" indent="-228600" algn="l">
              <a:lnSpc>
                <a:spcPct val="90000"/>
              </a:lnSpc>
              <a:spcBef>
                <a:spcPts val="2362"/>
              </a:spcBef>
              <a:spcAft>
                <a:spcPts val="0"/>
              </a:spcAft>
              <a:buClr>
                <a:srgbClr val="888888"/>
              </a:buClr>
              <a:buSzPts val="7559"/>
              <a:buNone/>
              <a:defRPr sz="7558">
                <a:solidFill>
                  <a:srgbClr val="888888"/>
                </a:solidFill>
              </a:defRPr>
            </a:lvl7pPr>
            <a:lvl8pPr marL="3657600" lvl="7" indent="-228600" algn="l">
              <a:lnSpc>
                <a:spcPct val="90000"/>
              </a:lnSpc>
              <a:spcBef>
                <a:spcPts val="2362"/>
              </a:spcBef>
              <a:spcAft>
                <a:spcPts val="0"/>
              </a:spcAft>
              <a:buClr>
                <a:srgbClr val="888888"/>
              </a:buClr>
              <a:buSzPts val="7559"/>
              <a:buNone/>
              <a:defRPr sz="7558">
                <a:solidFill>
                  <a:srgbClr val="888888"/>
                </a:solidFill>
              </a:defRPr>
            </a:lvl8pPr>
            <a:lvl9pPr marL="4114800" lvl="8" indent="-228600" algn="l">
              <a:lnSpc>
                <a:spcPct val="90000"/>
              </a:lnSpc>
              <a:spcBef>
                <a:spcPts val="2362"/>
              </a:spcBef>
              <a:spcAft>
                <a:spcPts val="0"/>
              </a:spcAft>
              <a:buClr>
                <a:srgbClr val="888888"/>
              </a:buClr>
              <a:buSzPts val="7559"/>
              <a:buNone/>
              <a:defRPr sz="7558">
                <a:solidFill>
                  <a:srgbClr val="888888"/>
                </a:solidFill>
              </a:defRPr>
            </a:lvl9pPr>
          </a:lstStyle>
          <a:p>
            <a:endParaRPr/>
          </a:p>
        </p:txBody>
      </p:sp>
      <p:sp>
        <p:nvSpPr>
          <p:cNvPr id="28" name="Google Shape;28;p6"/>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29" name="Google Shape;29;p6"/>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0" name="Google Shape;30;p6"/>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2970044" y="1724969"/>
            <a:ext cx="37260550" cy="62623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7"/>
          <p:cNvSpPr txBox="1">
            <a:spLocks noGrp="1"/>
          </p:cNvSpPr>
          <p:nvPr>
            <p:ph type="body" idx="1"/>
          </p:nvPr>
        </p:nvSpPr>
        <p:spPr>
          <a:xfrm>
            <a:off x="2970044" y="8624810"/>
            <a:ext cx="18360271" cy="2055705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34" name="Google Shape;34;p7"/>
          <p:cNvSpPr txBox="1">
            <a:spLocks noGrp="1"/>
          </p:cNvSpPr>
          <p:nvPr>
            <p:ph type="body" idx="2"/>
          </p:nvPr>
        </p:nvSpPr>
        <p:spPr>
          <a:xfrm>
            <a:off x="21870323" y="8624810"/>
            <a:ext cx="18360271" cy="2055705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35" name="Google Shape;35;p7"/>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6" name="Google Shape;36;p7"/>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7" name="Google Shape;37;p7"/>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2975671" y="1724969"/>
            <a:ext cx="37260550" cy="62623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8"/>
          <p:cNvSpPr txBox="1">
            <a:spLocks noGrp="1"/>
          </p:cNvSpPr>
          <p:nvPr>
            <p:ph type="body" idx="1"/>
          </p:nvPr>
        </p:nvSpPr>
        <p:spPr>
          <a:xfrm>
            <a:off x="2975675" y="7942328"/>
            <a:ext cx="18275892" cy="38924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724"/>
              </a:spcBef>
              <a:spcAft>
                <a:spcPts val="0"/>
              </a:spcAft>
              <a:buClr>
                <a:schemeClr val="dk1"/>
              </a:buClr>
              <a:buSzPts val="11338"/>
              <a:buNone/>
              <a:defRPr sz="11338" b="1"/>
            </a:lvl1pPr>
            <a:lvl2pPr marL="914400" lvl="1" indent="-228600" algn="l">
              <a:lnSpc>
                <a:spcPct val="90000"/>
              </a:lnSpc>
              <a:spcBef>
                <a:spcPts val="2362"/>
              </a:spcBef>
              <a:spcAft>
                <a:spcPts val="0"/>
              </a:spcAft>
              <a:buClr>
                <a:schemeClr val="dk1"/>
              </a:buClr>
              <a:buSzPts val="9449"/>
              <a:buNone/>
              <a:defRPr sz="9449" b="1"/>
            </a:lvl2pPr>
            <a:lvl3pPr marL="1371600" lvl="2" indent="-228600" algn="l">
              <a:lnSpc>
                <a:spcPct val="90000"/>
              </a:lnSpc>
              <a:spcBef>
                <a:spcPts val="2362"/>
              </a:spcBef>
              <a:spcAft>
                <a:spcPts val="0"/>
              </a:spcAft>
              <a:buClr>
                <a:schemeClr val="dk1"/>
              </a:buClr>
              <a:buSzPts val="8504"/>
              <a:buNone/>
              <a:defRPr sz="8504" b="1"/>
            </a:lvl3pPr>
            <a:lvl4pPr marL="1828800" lvl="3" indent="-228600" algn="l">
              <a:lnSpc>
                <a:spcPct val="90000"/>
              </a:lnSpc>
              <a:spcBef>
                <a:spcPts val="2362"/>
              </a:spcBef>
              <a:spcAft>
                <a:spcPts val="0"/>
              </a:spcAft>
              <a:buClr>
                <a:schemeClr val="dk1"/>
              </a:buClr>
              <a:buSzPts val="7559"/>
              <a:buNone/>
              <a:defRPr sz="7558" b="1"/>
            </a:lvl4pPr>
            <a:lvl5pPr marL="2286000" lvl="4" indent="-228600" algn="l">
              <a:lnSpc>
                <a:spcPct val="90000"/>
              </a:lnSpc>
              <a:spcBef>
                <a:spcPts val="2362"/>
              </a:spcBef>
              <a:spcAft>
                <a:spcPts val="0"/>
              </a:spcAft>
              <a:buClr>
                <a:schemeClr val="dk1"/>
              </a:buClr>
              <a:buSzPts val="7559"/>
              <a:buNone/>
              <a:defRPr sz="7558" b="1"/>
            </a:lvl5pPr>
            <a:lvl6pPr marL="2743200" lvl="5" indent="-228600" algn="l">
              <a:lnSpc>
                <a:spcPct val="90000"/>
              </a:lnSpc>
              <a:spcBef>
                <a:spcPts val="2362"/>
              </a:spcBef>
              <a:spcAft>
                <a:spcPts val="0"/>
              </a:spcAft>
              <a:buClr>
                <a:schemeClr val="dk1"/>
              </a:buClr>
              <a:buSzPts val="7559"/>
              <a:buNone/>
              <a:defRPr sz="7558" b="1"/>
            </a:lvl6pPr>
            <a:lvl7pPr marL="3200400" lvl="6" indent="-228600" algn="l">
              <a:lnSpc>
                <a:spcPct val="90000"/>
              </a:lnSpc>
              <a:spcBef>
                <a:spcPts val="2362"/>
              </a:spcBef>
              <a:spcAft>
                <a:spcPts val="0"/>
              </a:spcAft>
              <a:buClr>
                <a:schemeClr val="dk1"/>
              </a:buClr>
              <a:buSzPts val="7559"/>
              <a:buNone/>
              <a:defRPr sz="7558" b="1"/>
            </a:lvl7pPr>
            <a:lvl8pPr marL="3657600" lvl="7" indent="-228600" algn="l">
              <a:lnSpc>
                <a:spcPct val="90000"/>
              </a:lnSpc>
              <a:spcBef>
                <a:spcPts val="2362"/>
              </a:spcBef>
              <a:spcAft>
                <a:spcPts val="0"/>
              </a:spcAft>
              <a:buClr>
                <a:schemeClr val="dk1"/>
              </a:buClr>
              <a:buSzPts val="7559"/>
              <a:buNone/>
              <a:defRPr sz="7558" b="1"/>
            </a:lvl8pPr>
            <a:lvl9pPr marL="4114800" lvl="8" indent="-228600" algn="l">
              <a:lnSpc>
                <a:spcPct val="90000"/>
              </a:lnSpc>
              <a:spcBef>
                <a:spcPts val="2362"/>
              </a:spcBef>
              <a:spcAft>
                <a:spcPts val="0"/>
              </a:spcAft>
              <a:buClr>
                <a:schemeClr val="dk1"/>
              </a:buClr>
              <a:buSzPts val="7559"/>
              <a:buNone/>
              <a:defRPr sz="7558" b="1"/>
            </a:lvl9pPr>
          </a:lstStyle>
          <a:p>
            <a:endParaRPr/>
          </a:p>
        </p:txBody>
      </p:sp>
      <p:sp>
        <p:nvSpPr>
          <p:cNvPr id="41" name="Google Shape;41;p8"/>
          <p:cNvSpPr txBox="1">
            <a:spLocks noGrp="1"/>
          </p:cNvSpPr>
          <p:nvPr>
            <p:ph type="body" idx="2"/>
          </p:nvPr>
        </p:nvSpPr>
        <p:spPr>
          <a:xfrm>
            <a:off x="2975675" y="11834740"/>
            <a:ext cx="18275892" cy="174071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42" name="Google Shape;42;p8"/>
          <p:cNvSpPr txBox="1">
            <a:spLocks noGrp="1"/>
          </p:cNvSpPr>
          <p:nvPr>
            <p:ph type="body" idx="3"/>
          </p:nvPr>
        </p:nvSpPr>
        <p:spPr>
          <a:xfrm>
            <a:off x="21870325" y="7942328"/>
            <a:ext cx="18365898" cy="38924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4724"/>
              </a:spcBef>
              <a:spcAft>
                <a:spcPts val="0"/>
              </a:spcAft>
              <a:buClr>
                <a:schemeClr val="dk1"/>
              </a:buClr>
              <a:buSzPts val="11338"/>
              <a:buNone/>
              <a:defRPr sz="11338" b="1"/>
            </a:lvl1pPr>
            <a:lvl2pPr marL="914400" lvl="1" indent="-228600" algn="l">
              <a:lnSpc>
                <a:spcPct val="90000"/>
              </a:lnSpc>
              <a:spcBef>
                <a:spcPts val="2362"/>
              </a:spcBef>
              <a:spcAft>
                <a:spcPts val="0"/>
              </a:spcAft>
              <a:buClr>
                <a:schemeClr val="dk1"/>
              </a:buClr>
              <a:buSzPts val="9449"/>
              <a:buNone/>
              <a:defRPr sz="9449" b="1"/>
            </a:lvl2pPr>
            <a:lvl3pPr marL="1371600" lvl="2" indent="-228600" algn="l">
              <a:lnSpc>
                <a:spcPct val="90000"/>
              </a:lnSpc>
              <a:spcBef>
                <a:spcPts val="2362"/>
              </a:spcBef>
              <a:spcAft>
                <a:spcPts val="0"/>
              </a:spcAft>
              <a:buClr>
                <a:schemeClr val="dk1"/>
              </a:buClr>
              <a:buSzPts val="8504"/>
              <a:buNone/>
              <a:defRPr sz="8504" b="1"/>
            </a:lvl3pPr>
            <a:lvl4pPr marL="1828800" lvl="3" indent="-228600" algn="l">
              <a:lnSpc>
                <a:spcPct val="90000"/>
              </a:lnSpc>
              <a:spcBef>
                <a:spcPts val="2362"/>
              </a:spcBef>
              <a:spcAft>
                <a:spcPts val="0"/>
              </a:spcAft>
              <a:buClr>
                <a:schemeClr val="dk1"/>
              </a:buClr>
              <a:buSzPts val="7559"/>
              <a:buNone/>
              <a:defRPr sz="7558" b="1"/>
            </a:lvl4pPr>
            <a:lvl5pPr marL="2286000" lvl="4" indent="-228600" algn="l">
              <a:lnSpc>
                <a:spcPct val="90000"/>
              </a:lnSpc>
              <a:spcBef>
                <a:spcPts val="2362"/>
              </a:spcBef>
              <a:spcAft>
                <a:spcPts val="0"/>
              </a:spcAft>
              <a:buClr>
                <a:schemeClr val="dk1"/>
              </a:buClr>
              <a:buSzPts val="7559"/>
              <a:buNone/>
              <a:defRPr sz="7558" b="1"/>
            </a:lvl5pPr>
            <a:lvl6pPr marL="2743200" lvl="5" indent="-228600" algn="l">
              <a:lnSpc>
                <a:spcPct val="90000"/>
              </a:lnSpc>
              <a:spcBef>
                <a:spcPts val="2362"/>
              </a:spcBef>
              <a:spcAft>
                <a:spcPts val="0"/>
              </a:spcAft>
              <a:buClr>
                <a:schemeClr val="dk1"/>
              </a:buClr>
              <a:buSzPts val="7559"/>
              <a:buNone/>
              <a:defRPr sz="7558" b="1"/>
            </a:lvl6pPr>
            <a:lvl7pPr marL="3200400" lvl="6" indent="-228600" algn="l">
              <a:lnSpc>
                <a:spcPct val="90000"/>
              </a:lnSpc>
              <a:spcBef>
                <a:spcPts val="2362"/>
              </a:spcBef>
              <a:spcAft>
                <a:spcPts val="0"/>
              </a:spcAft>
              <a:buClr>
                <a:schemeClr val="dk1"/>
              </a:buClr>
              <a:buSzPts val="7559"/>
              <a:buNone/>
              <a:defRPr sz="7558" b="1"/>
            </a:lvl7pPr>
            <a:lvl8pPr marL="3657600" lvl="7" indent="-228600" algn="l">
              <a:lnSpc>
                <a:spcPct val="90000"/>
              </a:lnSpc>
              <a:spcBef>
                <a:spcPts val="2362"/>
              </a:spcBef>
              <a:spcAft>
                <a:spcPts val="0"/>
              </a:spcAft>
              <a:buClr>
                <a:schemeClr val="dk1"/>
              </a:buClr>
              <a:buSzPts val="7559"/>
              <a:buNone/>
              <a:defRPr sz="7558" b="1"/>
            </a:lvl8pPr>
            <a:lvl9pPr marL="4114800" lvl="8" indent="-228600" algn="l">
              <a:lnSpc>
                <a:spcPct val="90000"/>
              </a:lnSpc>
              <a:spcBef>
                <a:spcPts val="2362"/>
              </a:spcBef>
              <a:spcAft>
                <a:spcPts val="0"/>
              </a:spcAft>
              <a:buClr>
                <a:schemeClr val="dk1"/>
              </a:buClr>
              <a:buSzPts val="7559"/>
              <a:buNone/>
              <a:defRPr sz="7558" b="1"/>
            </a:lvl9pPr>
          </a:lstStyle>
          <a:p>
            <a:endParaRPr/>
          </a:p>
        </p:txBody>
      </p:sp>
      <p:sp>
        <p:nvSpPr>
          <p:cNvPr id="43" name="Google Shape;43;p8"/>
          <p:cNvSpPr txBox="1">
            <a:spLocks noGrp="1"/>
          </p:cNvSpPr>
          <p:nvPr>
            <p:ph type="body" idx="4"/>
          </p:nvPr>
        </p:nvSpPr>
        <p:spPr>
          <a:xfrm>
            <a:off x="21870325" y="11834740"/>
            <a:ext cx="18365898" cy="174071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4724"/>
              </a:spcBef>
              <a:spcAft>
                <a:spcPts val="0"/>
              </a:spcAft>
              <a:buClr>
                <a:schemeClr val="dk1"/>
              </a:buClr>
              <a:buSzPts val="1800"/>
              <a:buChar char="•"/>
              <a:defRPr/>
            </a:lvl1pPr>
            <a:lvl2pPr marL="914400" lvl="1" indent="-342900" algn="l">
              <a:lnSpc>
                <a:spcPct val="90000"/>
              </a:lnSpc>
              <a:spcBef>
                <a:spcPts val="2362"/>
              </a:spcBef>
              <a:spcAft>
                <a:spcPts val="0"/>
              </a:spcAft>
              <a:buClr>
                <a:schemeClr val="dk1"/>
              </a:buClr>
              <a:buSzPts val="1800"/>
              <a:buChar char="•"/>
              <a:defRPr/>
            </a:lvl2pPr>
            <a:lvl3pPr marL="1371600" lvl="2" indent="-342900" algn="l">
              <a:lnSpc>
                <a:spcPct val="90000"/>
              </a:lnSpc>
              <a:spcBef>
                <a:spcPts val="2362"/>
              </a:spcBef>
              <a:spcAft>
                <a:spcPts val="0"/>
              </a:spcAft>
              <a:buClr>
                <a:schemeClr val="dk1"/>
              </a:buClr>
              <a:buSzPts val="1800"/>
              <a:buChar char="•"/>
              <a:defRPr/>
            </a:lvl3pPr>
            <a:lvl4pPr marL="1828800" lvl="3" indent="-342900" algn="l">
              <a:lnSpc>
                <a:spcPct val="90000"/>
              </a:lnSpc>
              <a:spcBef>
                <a:spcPts val="2362"/>
              </a:spcBef>
              <a:spcAft>
                <a:spcPts val="0"/>
              </a:spcAft>
              <a:buClr>
                <a:schemeClr val="dk1"/>
              </a:buClr>
              <a:buSzPts val="1800"/>
              <a:buChar char="•"/>
              <a:defRPr/>
            </a:lvl4pPr>
            <a:lvl5pPr marL="2286000" lvl="4" indent="-342900" algn="l">
              <a:lnSpc>
                <a:spcPct val="90000"/>
              </a:lnSpc>
              <a:spcBef>
                <a:spcPts val="2362"/>
              </a:spcBef>
              <a:spcAft>
                <a:spcPts val="0"/>
              </a:spcAft>
              <a:buClr>
                <a:schemeClr val="dk1"/>
              </a:buClr>
              <a:buSzPts val="1800"/>
              <a:buChar char="•"/>
              <a:defRPr/>
            </a:lvl5pPr>
            <a:lvl6pPr marL="2743200" lvl="5" indent="-342900" algn="l">
              <a:lnSpc>
                <a:spcPct val="90000"/>
              </a:lnSpc>
              <a:spcBef>
                <a:spcPts val="2362"/>
              </a:spcBef>
              <a:spcAft>
                <a:spcPts val="0"/>
              </a:spcAft>
              <a:buClr>
                <a:schemeClr val="dk1"/>
              </a:buClr>
              <a:buSzPts val="1800"/>
              <a:buChar char="•"/>
              <a:defRPr/>
            </a:lvl6pPr>
            <a:lvl7pPr marL="3200400" lvl="6" indent="-342900" algn="l">
              <a:lnSpc>
                <a:spcPct val="90000"/>
              </a:lnSpc>
              <a:spcBef>
                <a:spcPts val="2362"/>
              </a:spcBef>
              <a:spcAft>
                <a:spcPts val="0"/>
              </a:spcAft>
              <a:buClr>
                <a:schemeClr val="dk1"/>
              </a:buClr>
              <a:buSzPts val="1800"/>
              <a:buChar char="•"/>
              <a:defRPr/>
            </a:lvl7pPr>
            <a:lvl8pPr marL="3657600" lvl="7" indent="-342900" algn="l">
              <a:lnSpc>
                <a:spcPct val="90000"/>
              </a:lnSpc>
              <a:spcBef>
                <a:spcPts val="2362"/>
              </a:spcBef>
              <a:spcAft>
                <a:spcPts val="0"/>
              </a:spcAft>
              <a:buClr>
                <a:schemeClr val="dk1"/>
              </a:buClr>
              <a:buSzPts val="1800"/>
              <a:buChar char="•"/>
              <a:defRPr/>
            </a:lvl8pPr>
            <a:lvl9pPr marL="4114800" lvl="8" indent="-342900" algn="l">
              <a:lnSpc>
                <a:spcPct val="90000"/>
              </a:lnSpc>
              <a:spcBef>
                <a:spcPts val="2362"/>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5" name="Google Shape;45;p8"/>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46" name="Google Shape;46;p8"/>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2970044" y="1724969"/>
            <a:ext cx="37260550" cy="62623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0" name="Google Shape;50;p9"/>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1" name="Google Shape;51;p9"/>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0"/>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4" name="Google Shape;54;p10"/>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5" name="Google Shape;55;p10"/>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6"/>
        <p:cNvGrpSpPr/>
        <p:nvPr/>
      </p:nvGrpSpPr>
      <p:grpSpPr>
        <a:xfrm>
          <a:off x="0" y="0"/>
          <a:ext cx="0" cy="0"/>
          <a:chOff x="0" y="0"/>
          <a:chExt cx="0" cy="0"/>
        </a:xfrm>
      </p:grpSpPr>
      <p:sp>
        <p:nvSpPr>
          <p:cNvPr id="57" name="Google Shape;57;p11"/>
          <p:cNvSpPr txBox="1">
            <a:spLocks noGrp="1"/>
          </p:cNvSpPr>
          <p:nvPr>
            <p:ph type="title"/>
          </p:nvPr>
        </p:nvSpPr>
        <p:spPr>
          <a:xfrm>
            <a:off x="2975671" y="2159952"/>
            <a:ext cx="13933330" cy="755983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1"/>
          <p:cNvSpPr txBox="1">
            <a:spLocks noGrp="1"/>
          </p:cNvSpPr>
          <p:nvPr>
            <p:ph type="body" idx="1"/>
          </p:nvPr>
        </p:nvSpPr>
        <p:spPr>
          <a:xfrm>
            <a:off x="18365898" y="4664905"/>
            <a:ext cx="21870323" cy="23024494"/>
          </a:xfrm>
          <a:prstGeom prst="rect">
            <a:avLst/>
          </a:prstGeom>
          <a:noFill/>
          <a:ln>
            <a:noFill/>
          </a:ln>
        </p:spPr>
        <p:txBody>
          <a:bodyPr spcFirstLastPara="1" wrap="square" lIns="91425" tIns="45700" rIns="91425" bIns="45700" anchor="t" anchorCtr="0">
            <a:normAutofit/>
          </a:bodyPr>
          <a:lstStyle>
            <a:lvl1pPr marL="457200" lvl="0" indent="-1188593" algn="l">
              <a:lnSpc>
                <a:spcPct val="90000"/>
              </a:lnSpc>
              <a:spcBef>
                <a:spcPts val="4724"/>
              </a:spcBef>
              <a:spcAft>
                <a:spcPts val="0"/>
              </a:spcAft>
              <a:buClr>
                <a:schemeClr val="dk1"/>
              </a:buClr>
              <a:buSzPts val="15118"/>
              <a:buChar char="•"/>
              <a:defRPr sz="15117"/>
            </a:lvl1pPr>
            <a:lvl2pPr marL="914400" lvl="1" indent="-1068578" algn="l">
              <a:lnSpc>
                <a:spcPct val="90000"/>
              </a:lnSpc>
              <a:spcBef>
                <a:spcPts val="2362"/>
              </a:spcBef>
              <a:spcAft>
                <a:spcPts val="0"/>
              </a:spcAft>
              <a:buClr>
                <a:schemeClr val="dk1"/>
              </a:buClr>
              <a:buSzPts val="13228"/>
              <a:buChar char="•"/>
              <a:defRPr sz="13228"/>
            </a:lvl2pPr>
            <a:lvl3pPr marL="1371600" lvl="2" indent="-948563" algn="l">
              <a:lnSpc>
                <a:spcPct val="90000"/>
              </a:lnSpc>
              <a:spcBef>
                <a:spcPts val="2362"/>
              </a:spcBef>
              <a:spcAft>
                <a:spcPts val="0"/>
              </a:spcAft>
              <a:buClr>
                <a:schemeClr val="dk1"/>
              </a:buClr>
              <a:buSzPts val="11338"/>
              <a:buChar char="•"/>
              <a:defRPr sz="11338"/>
            </a:lvl3pPr>
            <a:lvl4pPr marL="1828800" lvl="3" indent="-828611" algn="l">
              <a:lnSpc>
                <a:spcPct val="90000"/>
              </a:lnSpc>
              <a:spcBef>
                <a:spcPts val="2362"/>
              </a:spcBef>
              <a:spcAft>
                <a:spcPts val="0"/>
              </a:spcAft>
              <a:buClr>
                <a:schemeClr val="dk1"/>
              </a:buClr>
              <a:buSzPts val="9449"/>
              <a:buChar char="•"/>
              <a:defRPr sz="9449"/>
            </a:lvl4pPr>
            <a:lvl5pPr marL="2286000" lvl="4" indent="-828611" algn="l">
              <a:lnSpc>
                <a:spcPct val="90000"/>
              </a:lnSpc>
              <a:spcBef>
                <a:spcPts val="2362"/>
              </a:spcBef>
              <a:spcAft>
                <a:spcPts val="0"/>
              </a:spcAft>
              <a:buClr>
                <a:schemeClr val="dk1"/>
              </a:buClr>
              <a:buSzPts val="9449"/>
              <a:buChar char="•"/>
              <a:defRPr sz="9449"/>
            </a:lvl5pPr>
            <a:lvl6pPr marL="2743200" lvl="5" indent="-828611" algn="l">
              <a:lnSpc>
                <a:spcPct val="90000"/>
              </a:lnSpc>
              <a:spcBef>
                <a:spcPts val="2362"/>
              </a:spcBef>
              <a:spcAft>
                <a:spcPts val="0"/>
              </a:spcAft>
              <a:buClr>
                <a:schemeClr val="dk1"/>
              </a:buClr>
              <a:buSzPts val="9449"/>
              <a:buChar char="•"/>
              <a:defRPr sz="9449"/>
            </a:lvl6pPr>
            <a:lvl7pPr marL="3200400" lvl="6" indent="-828611" algn="l">
              <a:lnSpc>
                <a:spcPct val="90000"/>
              </a:lnSpc>
              <a:spcBef>
                <a:spcPts val="2362"/>
              </a:spcBef>
              <a:spcAft>
                <a:spcPts val="0"/>
              </a:spcAft>
              <a:buClr>
                <a:schemeClr val="dk1"/>
              </a:buClr>
              <a:buSzPts val="9449"/>
              <a:buChar char="•"/>
              <a:defRPr sz="9449"/>
            </a:lvl7pPr>
            <a:lvl8pPr marL="3657600" lvl="7" indent="-828611" algn="l">
              <a:lnSpc>
                <a:spcPct val="90000"/>
              </a:lnSpc>
              <a:spcBef>
                <a:spcPts val="2362"/>
              </a:spcBef>
              <a:spcAft>
                <a:spcPts val="0"/>
              </a:spcAft>
              <a:buClr>
                <a:schemeClr val="dk1"/>
              </a:buClr>
              <a:buSzPts val="9449"/>
              <a:buChar char="•"/>
              <a:defRPr sz="9449"/>
            </a:lvl8pPr>
            <a:lvl9pPr marL="4114800" lvl="8" indent="-828611" algn="l">
              <a:lnSpc>
                <a:spcPct val="90000"/>
              </a:lnSpc>
              <a:spcBef>
                <a:spcPts val="2362"/>
              </a:spcBef>
              <a:spcAft>
                <a:spcPts val="0"/>
              </a:spcAft>
              <a:buClr>
                <a:schemeClr val="dk1"/>
              </a:buClr>
              <a:buSzPts val="9449"/>
              <a:buChar char="•"/>
              <a:defRPr sz="9449"/>
            </a:lvl9pPr>
          </a:lstStyle>
          <a:p>
            <a:endParaRPr/>
          </a:p>
        </p:txBody>
      </p:sp>
      <p:sp>
        <p:nvSpPr>
          <p:cNvPr id="59" name="Google Shape;59;p11"/>
          <p:cNvSpPr txBox="1">
            <a:spLocks noGrp="1"/>
          </p:cNvSpPr>
          <p:nvPr>
            <p:ph type="body" idx="2"/>
          </p:nvPr>
        </p:nvSpPr>
        <p:spPr>
          <a:xfrm>
            <a:off x="2975671" y="9719786"/>
            <a:ext cx="13933330" cy="1800710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4724"/>
              </a:spcBef>
              <a:spcAft>
                <a:spcPts val="0"/>
              </a:spcAft>
              <a:buClr>
                <a:schemeClr val="dk1"/>
              </a:buClr>
              <a:buSzPts val="7559"/>
              <a:buNone/>
              <a:defRPr sz="7558"/>
            </a:lvl1pPr>
            <a:lvl2pPr marL="914400" lvl="1" indent="-228600" algn="l">
              <a:lnSpc>
                <a:spcPct val="90000"/>
              </a:lnSpc>
              <a:spcBef>
                <a:spcPts val="2362"/>
              </a:spcBef>
              <a:spcAft>
                <a:spcPts val="0"/>
              </a:spcAft>
              <a:buClr>
                <a:schemeClr val="dk1"/>
              </a:buClr>
              <a:buSzPts val="6614"/>
              <a:buNone/>
              <a:defRPr sz="6614"/>
            </a:lvl2pPr>
            <a:lvl3pPr marL="1371600" lvl="2" indent="-228600" algn="l">
              <a:lnSpc>
                <a:spcPct val="90000"/>
              </a:lnSpc>
              <a:spcBef>
                <a:spcPts val="2362"/>
              </a:spcBef>
              <a:spcAft>
                <a:spcPts val="0"/>
              </a:spcAft>
              <a:buClr>
                <a:schemeClr val="dk1"/>
              </a:buClr>
              <a:buSzPts val="5669"/>
              <a:buNone/>
              <a:defRPr sz="5669"/>
            </a:lvl3pPr>
            <a:lvl4pPr marL="1828800" lvl="3" indent="-228600" algn="l">
              <a:lnSpc>
                <a:spcPct val="90000"/>
              </a:lnSpc>
              <a:spcBef>
                <a:spcPts val="2362"/>
              </a:spcBef>
              <a:spcAft>
                <a:spcPts val="0"/>
              </a:spcAft>
              <a:buClr>
                <a:schemeClr val="dk1"/>
              </a:buClr>
              <a:buSzPts val="4724"/>
              <a:buNone/>
              <a:defRPr sz="4724"/>
            </a:lvl4pPr>
            <a:lvl5pPr marL="2286000" lvl="4" indent="-228600" algn="l">
              <a:lnSpc>
                <a:spcPct val="90000"/>
              </a:lnSpc>
              <a:spcBef>
                <a:spcPts val="2362"/>
              </a:spcBef>
              <a:spcAft>
                <a:spcPts val="0"/>
              </a:spcAft>
              <a:buClr>
                <a:schemeClr val="dk1"/>
              </a:buClr>
              <a:buSzPts val="4724"/>
              <a:buNone/>
              <a:defRPr sz="4724"/>
            </a:lvl5pPr>
            <a:lvl6pPr marL="2743200" lvl="5" indent="-228600" algn="l">
              <a:lnSpc>
                <a:spcPct val="90000"/>
              </a:lnSpc>
              <a:spcBef>
                <a:spcPts val="2362"/>
              </a:spcBef>
              <a:spcAft>
                <a:spcPts val="0"/>
              </a:spcAft>
              <a:buClr>
                <a:schemeClr val="dk1"/>
              </a:buClr>
              <a:buSzPts val="4724"/>
              <a:buNone/>
              <a:defRPr sz="4724"/>
            </a:lvl6pPr>
            <a:lvl7pPr marL="3200400" lvl="6" indent="-228600" algn="l">
              <a:lnSpc>
                <a:spcPct val="90000"/>
              </a:lnSpc>
              <a:spcBef>
                <a:spcPts val="2362"/>
              </a:spcBef>
              <a:spcAft>
                <a:spcPts val="0"/>
              </a:spcAft>
              <a:buClr>
                <a:schemeClr val="dk1"/>
              </a:buClr>
              <a:buSzPts val="4724"/>
              <a:buNone/>
              <a:defRPr sz="4724"/>
            </a:lvl7pPr>
            <a:lvl8pPr marL="3657600" lvl="7" indent="-228600" algn="l">
              <a:lnSpc>
                <a:spcPct val="90000"/>
              </a:lnSpc>
              <a:spcBef>
                <a:spcPts val="2362"/>
              </a:spcBef>
              <a:spcAft>
                <a:spcPts val="0"/>
              </a:spcAft>
              <a:buClr>
                <a:schemeClr val="dk1"/>
              </a:buClr>
              <a:buSzPts val="4724"/>
              <a:buNone/>
              <a:defRPr sz="4724"/>
            </a:lvl8pPr>
            <a:lvl9pPr marL="4114800" lvl="8" indent="-228600" algn="l">
              <a:lnSpc>
                <a:spcPct val="90000"/>
              </a:lnSpc>
              <a:spcBef>
                <a:spcPts val="2362"/>
              </a:spcBef>
              <a:spcAft>
                <a:spcPts val="0"/>
              </a:spcAft>
              <a:buClr>
                <a:schemeClr val="dk1"/>
              </a:buClr>
              <a:buSzPts val="4724"/>
              <a:buNone/>
              <a:defRPr sz="4724"/>
            </a:lvl9pPr>
          </a:lstStyle>
          <a:p>
            <a:endParaRPr/>
          </a:p>
        </p:txBody>
      </p:sp>
      <p:sp>
        <p:nvSpPr>
          <p:cNvPr id="60" name="Google Shape;60;p11"/>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1" name="Google Shape;61;p11"/>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62" name="Google Shape;62;p11"/>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970044" y="1724969"/>
            <a:ext cx="37260550" cy="62623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0787"/>
              <a:buFont typeface="Calibri"/>
              <a:buNone/>
              <a:defRPr sz="20787"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970044" y="8624810"/>
            <a:ext cx="37260550" cy="20557051"/>
          </a:xfrm>
          <a:prstGeom prst="rect">
            <a:avLst/>
          </a:prstGeom>
          <a:noFill/>
          <a:ln>
            <a:noFill/>
          </a:ln>
        </p:spPr>
        <p:txBody>
          <a:bodyPr spcFirstLastPara="1" wrap="square" lIns="91425" tIns="45700" rIns="91425" bIns="45700" anchor="t" anchorCtr="0">
            <a:normAutofit/>
          </a:bodyPr>
          <a:lstStyle>
            <a:lvl1pPr marL="457200" marR="0" lvl="0" indent="-1068578" algn="l" rtl="0">
              <a:lnSpc>
                <a:spcPct val="90000"/>
              </a:lnSpc>
              <a:spcBef>
                <a:spcPts val="4724"/>
              </a:spcBef>
              <a:spcAft>
                <a:spcPts val="0"/>
              </a:spcAft>
              <a:buClr>
                <a:schemeClr val="dk1"/>
              </a:buClr>
              <a:buSzPts val="13228"/>
              <a:buFont typeface="Arial"/>
              <a:buChar char="•"/>
              <a:defRPr sz="13228" b="0" i="0" u="none" strike="noStrike" cap="none">
                <a:solidFill>
                  <a:schemeClr val="dk1"/>
                </a:solidFill>
                <a:latin typeface="Calibri"/>
                <a:ea typeface="Calibri"/>
                <a:cs typeface="Calibri"/>
                <a:sym typeface="Calibri"/>
              </a:defRPr>
            </a:lvl1pPr>
            <a:lvl2pPr marL="914400" marR="0" lvl="1" indent="-948563" algn="l" rtl="0">
              <a:lnSpc>
                <a:spcPct val="90000"/>
              </a:lnSpc>
              <a:spcBef>
                <a:spcPts val="2362"/>
              </a:spcBef>
              <a:spcAft>
                <a:spcPts val="0"/>
              </a:spcAft>
              <a:buClr>
                <a:schemeClr val="dk1"/>
              </a:buClr>
              <a:buSzPts val="11338"/>
              <a:buFont typeface="Arial"/>
              <a:buChar char="•"/>
              <a:defRPr sz="11338" b="0" i="0" u="none" strike="noStrike" cap="none">
                <a:solidFill>
                  <a:schemeClr val="dk1"/>
                </a:solidFill>
                <a:latin typeface="Calibri"/>
                <a:ea typeface="Calibri"/>
                <a:cs typeface="Calibri"/>
                <a:sym typeface="Calibri"/>
              </a:defRPr>
            </a:lvl2pPr>
            <a:lvl3pPr marL="1371600" marR="0" lvl="2" indent="-828611" algn="l" rtl="0">
              <a:lnSpc>
                <a:spcPct val="90000"/>
              </a:lnSpc>
              <a:spcBef>
                <a:spcPts val="2362"/>
              </a:spcBef>
              <a:spcAft>
                <a:spcPts val="0"/>
              </a:spcAft>
              <a:buClr>
                <a:schemeClr val="dk1"/>
              </a:buClr>
              <a:buSzPts val="9449"/>
              <a:buFont typeface="Arial"/>
              <a:buChar char="•"/>
              <a:defRPr sz="9449" b="0" i="0" u="none" strike="noStrike" cap="none">
                <a:solidFill>
                  <a:schemeClr val="dk1"/>
                </a:solidFill>
                <a:latin typeface="Calibri"/>
                <a:ea typeface="Calibri"/>
                <a:cs typeface="Calibri"/>
                <a:sym typeface="Calibri"/>
              </a:defRPr>
            </a:lvl3pPr>
            <a:lvl4pPr marL="1828800" marR="0" lvl="3" indent="-768604"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4pPr>
            <a:lvl5pPr marL="2286000" marR="0" lvl="4" indent="-768604"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5pPr>
            <a:lvl6pPr marL="2743200" marR="0" lvl="5" indent="-768604"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6pPr>
            <a:lvl7pPr marL="3200400" marR="0" lvl="6" indent="-768604"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7pPr>
            <a:lvl8pPr marL="3657600" marR="0" lvl="7" indent="-768604"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8pPr>
            <a:lvl9pPr marL="4114800" marR="0" lvl="8" indent="-768603" algn="l" rtl="0">
              <a:lnSpc>
                <a:spcPct val="90000"/>
              </a:lnSpc>
              <a:spcBef>
                <a:spcPts val="2362"/>
              </a:spcBef>
              <a:spcAft>
                <a:spcPts val="0"/>
              </a:spcAft>
              <a:buClr>
                <a:schemeClr val="dk1"/>
              </a:buClr>
              <a:buSzPts val="8504"/>
              <a:buFont typeface="Arial"/>
              <a:buChar char="•"/>
              <a:defRPr sz="8504"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970044" y="30029347"/>
            <a:ext cx="9720144" cy="17249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5669"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9pPr>
          </a:lstStyle>
          <a:p>
            <a:endParaRPr dirty="0"/>
          </a:p>
        </p:txBody>
      </p:sp>
      <p:sp>
        <p:nvSpPr>
          <p:cNvPr id="9" name="Google Shape;9;p2"/>
          <p:cNvSpPr txBox="1">
            <a:spLocks noGrp="1"/>
          </p:cNvSpPr>
          <p:nvPr>
            <p:ph type="ftr" idx="11"/>
          </p:nvPr>
        </p:nvSpPr>
        <p:spPr>
          <a:xfrm>
            <a:off x="14310212" y="30029347"/>
            <a:ext cx="14580215" cy="1724962"/>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5669"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8504" b="0" i="0" u="none" strike="noStrike" cap="none">
                <a:solidFill>
                  <a:schemeClr val="dk1"/>
                </a:solidFill>
                <a:latin typeface="Calibri"/>
                <a:ea typeface="Calibri"/>
                <a:cs typeface="Calibri"/>
                <a:sym typeface="Calibri"/>
              </a:defRPr>
            </a:lvl9pPr>
          </a:lstStyle>
          <a:p>
            <a:endParaRPr dirty="0"/>
          </a:p>
        </p:txBody>
      </p:sp>
      <p:sp>
        <p:nvSpPr>
          <p:cNvPr id="10" name="Google Shape;10;p2"/>
          <p:cNvSpPr txBox="1">
            <a:spLocks noGrp="1"/>
          </p:cNvSpPr>
          <p:nvPr>
            <p:ph type="sldNum" idx="12"/>
          </p:nvPr>
        </p:nvSpPr>
        <p:spPr>
          <a:xfrm>
            <a:off x="30510450" y="30029347"/>
            <a:ext cx="9720144" cy="1724962"/>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5669" b="0" i="0" u="none" strike="noStrike" cap="none">
                <a:solidFill>
                  <a:srgbClr val="888888"/>
                </a:solidFill>
                <a:latin typeface="Calibri"/>
                <a:ea typeface="Calibri"/>
                <a:cs typeface="Calibri"/>
                <a:sym typeface="Calibri"/>
              </a:defRPr>
            </a:lvl1pPr>
            <a:lvl2pPr marL="0" marR="0" lvl="1" indent="0" algn="r" rtl="0">
              <a:spcBef>
                <a:spcPts val="0"/>
              </a:spcBef>
              <a:buNone/>
              <a:defRPr sz="5669" b="0" i="0" u="none" strike="noStrike" cap="none">
                <a:solidFill>
                  <a:srgbClr val="888888"/>
                </a:solidFill>
                <a:latin typeface="Calibri"/>
                <a:ea typeface="Calibri"/>
                <a:cs typeface="Calibri"/>
                <a:sym typeface="Calibri"/>
              </a:defRPr>
            </a:lvl2pPr>
            <a:lvl3pPr marL="0" marR="0" lvl="2" indent="0" algn="r" rtl="0">
              <a:spcBef>
                <a:spcPts val="0"/>
              </a:spcBef>
              <a:buNone/>
              <a:defRPr sz="5669" b="0" i="0" u="none" strike="noStrike" cap="none">
                <a:solidFill>
                  <a:srgbClr val="888888"/>
                </a:solidFill>
                <a:latin typeface="Calibri"/>
                <a:ea typeface="Calibri"/>
                <a:cs typeface="Calibri"/>
                <a:sym typeface="Calibri"/>
              </a:defRPr>
            </a:lvl3pPr>
            <a:lvl4pPr marL="0" marR="0" lvl="3" indent="0" algn="r" rtl="0">
              <a:spcBef>
                <a:spcPts val="0"/>
              </a:spcBef>
              <a:buNone/>
              <a:defRPr sz="5669" b="0" i="0" u="none" strike="noStrike" cap="none">
                <a:solidFill>
                  <a:srgbClr val="888888"/>
                </a:solidFill>
                <a:latin typeface="Calibri"/>
                <a:ea typeface="Calibri"/>
                <a:cs typeface="Calibri"/>
                <a:sym typeface="Calibri"/>
              </a:defRPr>
            </a:lvl4pPr>
            <a:lvl5pPr marL="0" marR="0" lvl="4" indent="0" algn="r" rtl="0">
              <a:spcBef>
                <a:spcPts val="0"/>
              </a:spcBef>
              <a:buNone/>
              <a:defRPr sz="5669" b="0" i="0" u="none" strike="noStrike" cap="none">
                <a:solidFill>
                  <a:srgbClr val="888888"/>
                </a:solidFill>
                <a:latin typeface="Calibri"/>
                <a:ea typeface="Calibri"/>
                <a:cs typeface="Calibri"/>
                <a:sym typeface="Calibri"/>
              </a:defRPr>
            </a:lvl5pPr>
            <a:lvl6pPr marL="0" marR="0" lvl="5" indent="0" algn="r" rtl="0">
              <a:spcBef>
                <a:spcPts val="0"/>
              </a:spcBef>
              <a:buNone/>
              <a:defRPr sz="5669" b="0" i="0" u="none" strike="noStrike" cap="none">
                <a:solidFill>
                  <a:srgbClr val="888888"/>
                </a:solidFill>
                <a:latin typeface="Calibri"/>
                <a:ea typeface="Calibri"/>
                <a:cs typeface="Calibri"/>
                <a:sym typeface="Calibri"/>
              </a:defRPr>
            </a:lvl6pPr>
            <a:lvl7pPr marL="0" marR="0" lvl="6" indent="0" algn="r" rtl="0">
              <a:spcBef>
                <a:spcPts val="0"/>
              </a:spcBef>
              <a:buNone/>
              <a:defRPr sz="5669" b="0" i="0" u="none" strike="noStrike" cap="none">
                <a:solidFill>
                  <a:srgbClr val="888888"/>
                </a:solidFill>
                <a:latin typeface="Calibri"/>
                <a:ea typeface="Calibri"/>
                <a:cs typeface="Calibri"/>
                <a:sym typeface="Calibri"/>
              </a:defRPr>
            </a:lvl7pPr>
            <a:lvl8pPr marL="0" marR="0" lvl="7" indent="0" algn="r" rtl="0">
              <a:spcBef>
                <a:spcPts val="0"/>
              </a:spcBef>
              <a:buNone/>
              <a:defRPr sz="5669" b="0" i="0" u="none" strike="noStrike" cap="none">
                <a:solidFill>
                  <a:srgbClr val="888888"/>
                </a:solidFill>
                <a:latin typeface="Calibri"/>
                <a:ea typeface="Calibri"/>
                <a:cs typeface="Calibri"/>
                <a:sym typeface="Calibri"/>
              </a:defRPr>
            </a:lvl8pPr>
            <a:lvl9pPr marL="0" marR="0" lvl="8" indent="0" algn="r" rtl="0">
              <a:spcBef>
                <a:spcPts val="0"/>
              </a:spcBef>
              <a:buNone/>
              <a:defRPr sz="5669"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pic>
        <p:nvPicPr>
          <p:cNvPr id="11" name="Google Shape;11;p2"/>
          <p:cNvPicPr preferRelativeResize="0"/>
          <p:nvPr/>
        </p:nvPicPr>
        <p:blipFill rotWithShape="1">
          <a:blip r:embed="rId14">
            <a:alphaModFix/>
          </a:blip>
          <a:srcRect/>
          <a:stretch/>
        </p:blipFill>
        <p:spPr>
          <a:xfrm>
            <a:off x="1714501" y="644979"/>
            <a:ext cx="3486707" cy="568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2196/jmir.7677" TargetMode="External"/><Relationship Id="rId3" Type="http://schemas.openxmlformats.org/officeDocument/2006/relationships/hyperlink" Target="mailto:email@my.uwi.edu" TargetMode="External"/><Relationship Id="rId7" Type="http://schemas.openxmlformats.org/officeDocument/2006/relationships/hyperlink" Target="https://www.cdc.gov/coronavirus/2019-ncov/need-extra-precautions/people-with-medical-conditions.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png"/><Relationship Id="rId10" Type="http://schemas.openxmlformats.org/officeDocument/2006/relationships/image" Target="../media/image3.png"/><Relationship Id="rId4" Type="http://schemas.openxmlformats.org/officeDocument/2006/relationships/hyperlink" Target="mailto:supervisor@sta.uwi.edu" TargetMode="External"/><Relationship Id="rId9" Type="http://schemas.openxmlformats.org/officeDocument/2006/relationships/hyperlink" Target="https://doi.org/10.1001/jamanetworkopen.2020.587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85"/>
        <p:cNvGrpSpPr/>
        <p:nvPr/>
      </p:nvGrpSpPr>
      <p:grpSpPr>
        <a:xfrm>
          <a:off x="0" y="0"/>
          <a:ext cx="0" cy="0"/>
          <a:chOff x="0" y="0"/>
          <a:chExt cx="0" cy="0"/>
        </a:xfrm>
      </p:grpSpPr>
      <p:sp>
        <p:nvSpPr>
          <p:cNvPr id="86" name="Google Shape;86;g15beef04a0e_1_1"/>
          <p:cNvSpPr/>
          <p:nvPr/>
        </p:nvSpPr>
        <p:spPr>
          <a:xfrm>
            <a:off x="15217825" y="8125124"/>
            <a:ext cx="12534600" cy="23269275"/>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87;g15beef04a0e_1_1"/>
          <p:cNvSpPr/>
          <p:nvPr/>
        </p:nvSpPr>
        <p:spPr>
          <a:xfrm>
            <a:off x="1187050" y="21571575"/>
            <a:ext cx="12534600" cy="104859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g15beef04a0e_1_1"/>
          <p:cNvSpPr/>
          <p:nvPr/>
        </p:nvSpPr>
        <p:spPr>
          <a:xfrm>
            <a:off x="1187050" y="16914900"/>
            <a:ext cx="12534600" cy="34647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g15beef04a0e_1_1"/>
          <p:cNvSpPr/>
          <p:nvPr/>
        </p:nvSpPr>
        <p:spPr>
          <a:xfrm>
            <a:off x="-25" y="73000"/>
            <a:ext cx="43200600" cy="6912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g15beef04a0e_1_1"/>
          <p:cNvSpPr/>
          <p:nvPr/>
        </p:nvSpPr>
        <p:spPr>
          <a:xfrm>
            <a:off x="1197025" y="8125125"/>
            <a:ext cx="12534600" cy="75972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g15beef04a0e_1_1"/>
          <p:cNvSpPr txBox="1"/>
          <p:nvPr/>
        </p:nvSpPr>
        <p:spPr>
          <a:xfrm>
            <a:off x="5696250" y="791000"/>
            <a:ext cx="32308800" cy="15786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C00000"/>
              </a:buClr>
              <a:buSzPts val="8800"/>
              <a:buFont typeface="Calibri"/>
              <a:buNone/>
            </a:pPr>
            <a:r>
              <a:rPr lang="en-US" sz="6500" b="1" dirty="0">
                <a:solidFill>
                  <a:srgbClr val="CC0066"/>
                </a:solidFill>
                <a:latin typeface="Calibri"/>
                <a:ea typeface="Calibri"/>
                <a:cs typeface="Calibri"/>
                <a:sym typeface="Calibri"/>
              </a:rPr>
              <a:t>The effectiveness of Telemedicine on the Management of Chronic Diseases (Diabetes, Hypertension and Coronary Heart Disease) at ERHA Primary Health Care Facilities during the COVID-19 pandemic</a:t>
            </a:r>
            <a:endParaRPr sz="6500" b="1" dirty="0">
              <a:solidFill>
                <a:srgbClr val="CC0066"/>
              </a:solidFill>
              <a:latin typeface="Calibri"/>
              <a:ea typeface="Calibri"/>
              <a:cs typeface="Calibri"/>
              <a:sym typeface="Calibri"/>
            </a:endParaRPr>
          </a:p>
        </p:txBody>
      </p:sp>
      <p:sp>
        <p:nvSpPr>
          <p:cNvPr id="92" name="Google Shape;92;g15beef04a0e_1_1"/>
          <p:cNvSpPr txBox="1"/>
          <p:nvPr/>
        </p:nvSpPr>
        <p:spPr>
          <a:xfrm>
            <a:off x="3698402" y="3954601"/>
            <a:ext cx="35999100" cy="12930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chemeClr val="dk1"/>
              </a:buClr>
              <a:buSzPts val="4800"/>
              <a:buFont typeface="Arial"/>
              <a:buNone/>
            </a:pPr>
            <a:r>
              <a:rPr lang="en-US" sz="4200" b="1" u="sng" dirty="0">
                <a:solidFill>
                  <a:srgbClr val="7030A0"/>
                </a:solidFill>
                <a:latin typeface="Calibri"/>
                <a:ea typeface="Calibri"/>
                <a:cs typeface="Calibri"/>
                <a:sym typeface="Calibri"/>
              </a:rPr>
              <a:t>Jessie Gopaulsingh</a:t>
            </a:r>
            <a:r>
              <a:rPr lang="en-US" sz="4200" b="1" dirty="0">
                <a:solidFill>
                  <a:srgbClr val="7030A0"/>
                </a:solidFill>
                <a:latin typeface="Calibri"/>
                <a:ea typeface="Calibri"/>
                <a:cs typeface="Calibri"/>
                <a:sym typeface="Calibri"/>
              </a:rPr>
              <a:t>, Zada Gopee, Roneice Gould, Anique Gray, Kishan Harripersad, Rachael Harripersad, Nalini Heeralal, Dr. Raveed Khan</a:t>
            </a:r>
            <a:endParaRPr sz="4200" b="1" dirty="0">
              <a:solidFill>
                <a:srgbClr val="7030A0"/>
              </a:solidFill>
              <a:latin typeface="Calibri"/>
              <a:ea typeface="Calibri"/>
              <a:cs typeface="Calibri"/>
              <a:sym typeface="Calibri"/>
            </a:endParaRPr>
          </a:p>
          <a:p>
            <a:pPr marL="0" marR="0" lvl="0" indent="0" algn="ctr" rtl="0">
              <a:lnSpc>
                <a:spcPct val="100000"/>
              </a:lnSpc>
              <a:spcBef>
                <a:spcPts val="720"/>
              </a:spcBef>
              <a:spcAft>
                <a:spcPts val="0"/>
              </a:spcAft>
              <a:buClr>
                <a:schemeClr val="dk1"/>
              </a:buClr>
              <a:buSzPts val="3600"/>
              <a:buFont typeface="Arial"/>
              <a:buNone/>
            </a:pPr>
            <a:r>
              <a:rPr lang="en-US" sz="3600" b="1" i="0" u="none" strike="noStrike" cap="none" baseline="30000" dirty="0">
                <a:solidFill>
                  <a:srgbClr val="7030A0"/>
                </a:solidFill>
                <a:latin typeface="Calibri"/>
                <a:ea typeface="Calibri"/>
                <a:cs typeface="Calibri"/>
                <a:sym typeface="Calibri"/>
              </a:rPr>
              <a:t>1</a:t>
            </a:r>
            <a:r>
              <a:rPr lang="en-US" sz="3600" dirty="0">
                <a:solidFill>
                  <a:srgbClr val="7030A0"/>
                </a:solidFill>
                <a:latin typeface="Calibri"/>
                <a:ea typeface="Calibri"/>
                <a:cs typeface="Calibri"/>
                <a:sym typeface="Calibri"/>
              </a:rPr>
              <a:t>Department of Para Clinical Sciences, Unit of Public Health &amp; Primary Care, The University of the West Indies, St Augustine</a:t>
            </a:r>
            <a:r>
              <a:rPr lang="en-US" sz="3600" b="0" i="0" u="none" strike="noStrike" cap="none" dirty="0">
                <a:solidFill>
                  <a:srgbClr val="7030A0"/>
                </a:solidFill>
                <a:latin typeface="Calibri"/>
                <a:ea typeface="Calibri"/>
                <a:cs typeface="Calibri"/>
                <a:sym typeface="Calibri"/>
              </a:rPr>
              <a:t> </a:t>
            </a:r>
            <a:endParaRPr sz="3600" b="0" i="0" u="none" strike="noStrike" cap="none" dirty="0">
              <a:solidFill>
                <a:srgbClr val="7030A0"/>
              </a:solidFill>
              <a:latin typeface="Calibri"/>
              <a:ea typeface="Calibri"/>
              <a:cs typeface="Calibri"/>
              <a:sym typeface="Calibri"/>
            </a:endParaRPr>
          </a:p>
        </p:txBody>
      </p:sp>
      <p:sp>
        <p:nvSpPr>
          <p:cNvPr id="93" name="Google Shape;93;g15beef04a0e_1_1"/>
          <p:cNvSpPr/>
          <p:nvPr/>
        </p:nvSpPr>
        <p:spPr>
          <a:xfrm>
            <a:off x="15201956" y="5669006"/>
            <a:ext cx="129921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0" i="0" u="none" strike="noStrike" cap="none" dirty="0">
                <a:solidFill>
                  <a:srgbClr val="073763"/>
                </a:solidFill>
                <a:latin typeface="Calibri"/>
                <a:ea typeface="Calibri"/>
                <a:cs typeface="Calibri"/>
                <a:sym typeface="Calibri"/>
              </a:rPr>
              <a:t>e: </a:t>
            </a:r>
            <a:r>
              <a:rPr lang="en-US" sz="3200" u="sng" dirty="0">
                <a:solidFill>
                  <a:srgbClr val="073763"/>
                </a:solidFill>
                <a:latin typeface="Calibri"/>
                <a:ea typeface="Calibri"/>
                <a:cs typeface="Calibri"/>
                <a:sym typeface="Calibri"/>
              </a:rPr>
              <a:t>jessie.gopaulsingh</a:t>
            </a:r>
            <a:r>
              <a:rPr lang="en-US" sz="3200" b="0" i="0" u="sng" strike="noStrike" cap="none" dirty="0">
                <a:solidFill>
                  <a:srgbClr val="073763"/>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@my.uwi.edu</a:t>
            </a:r>
            <a:r>
              <a:rPr lang="en-US" sz="3200" b="0" i="0" u="none" strike="noStrike" cap="none" dirty="0">
                <a:solidFill>
                  <a:srgbClr val="073763"/>
                </a:solidFill>
                <a:latin typeface="Calibri"/>
                <a:ea typeface="Calibri"/>
                <a:cs typeface="Calibri"/>
                <a:sym typeface="Calibri"/>
              </a:rPr>
              <a:t>    </a:t>
            </a:r>
            <a:r>
              <a:rPr lang="en-US" sz="3200" u="sng" dirty="0">
                <a:solidFill>
                  <a:srgbClr val="073763"/>
                </a:solidFill>
                <a:latin typeface="Calibri"/>
                <a:ea typeface="Calibri"/>
                <a:cs typeface="Calibri"/>
                <a:sym typeface="Calibri"/>
              </a:rPr>
              <a:t>Raveed.Khan</a:t>
            </a:r>
            <a:r>
              <a:rPr lang="en-US" sz="3200" b="0" i="0" u="sng" strike="noStrike" cap="none" dirty="0">
                <a:solidFill>
                  <a:srgbClr val="073763"/>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@sta.uwi.edu</a:t>
            </a:r>
            <a:r>
              <a:rPr lang="en-US" sz="3200" b="0" i="0" u="none" strike="noStrike" cap="none" dirty="0">
                <a:solidFill>
                  <a:srgbClr val="073763"/>
                </a:solidFill>
                <a:latin typeface="Calibri"/>
                <a:ea typeface="Calibri"/>
                <a:cs typeface="Calibri"/>
                <a:sym typeface="Calibri"/>
              </a:rPr>
              <a:t> </a:t>
            </a:r>
            <a:endParaRPr sz="3200" dirty="0">
              <a:solidFill>
                <a:srgbClr val="073763"/>
              </a:solidFill>
              <a:latin typeface="Calibri"/>
              <a:ea typeface="Calibri"/>
              <a:cs typeface="Calibri"/>
              <a:sym typeface="Calibri"/>
            </a:endParaRPr>
          </a:p>
        </p:txBody>
      </p:sp>
      <p:sp>
        <p:nvSpPr>
          <p:cNvPr id="94" name="Google Shape;94;g15beef04a0e_1_1"/>
          <p:cNvSpPr txBox="1"/>
          <p:nvPr/>
        </p:nvSpPr>
        <p:spPr>
          <a:xfrm>
            <a:off x="29114841" y="31218761"/>
            <a:ext cx="12600000" cy="492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2600" dirty="0">
              <a:solidFill>
                <a:schemeClr val="dk1"/>
              </a:solidFill>
            </a:endParaRPr>
          </a:p>
        </p:txBody>
      </p:sp>
      <p:sp>
        <p:nvSpPr>
          <p:cNvPr id="95" name="Google Shape;95;g15beef04a0e_1_1"/>
          <p:cNvSpPr/>
          <p:nvPr/>
        </p:nvSpPr>
        <p:spPr>
          <a:xfrm>
            <a:off x="2832476" y="7579175"/>
            <a:ext cx="9263700" cy="884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INTRODUCTION</a:t>
            </a:r>
            <a:endParaRPr dirty="0">
              <a:latin typeface="Montserrat SemiBold"/>
              <a:ea typeface="Montserrat SemiBold"/>
              <a:cs typeface="Montserrat SemiBold"/>
              <a:sym typeface="Montserrat SemiBold"/>
            </a:endParaRPr>
          </a:p>
        </p:txBody>
      </p:sp>
      <p:sp>
        <p:nvSpPr>
          <p:cNvPr id="96" name="Google Shape;96;g15beef04a0e_1_1"/>
          <p:cNvSpPr txBox="1"/>
          <p:nvPr/>
        </p:nvSpPr>
        <p:spPr>
          <a:xfrm>
            <a:off x="1634500" y="8599150"/>
            <a:ext cx="11639700" cy="6930062"/>
          </a:xfrm>
          <a:prstGeom prst="rect">
            <a:avLst/>
          </a:prstGeom>
          <a:noFill/>
          <a:ln>
            <a:noFill/>
          </a:ln>
        </p:spPr>
        <p:txBody>
          <a:bodyPr spcFirstLastPara="1" wrap="square" lIns="91425" tIns="45700" rIns="91425" bIns="45700" anchor="t" anchorCtr="0">
            <a:spAutoFit/>
          </a:bodyPr>
          <a:lstStyle/>
          <a:p>
            <a:pPr marL="0" marR="0" lvl="0" indent="0" algn="just" rtl="0">
              <a:spcBef>
                <a:spcPts val="2400"/>
              </a:spcBef>
              <a:spcAft>
                <a:spcPts val="1000"/>
              </a:spcAft>
              <a:buClr>
                <a:schemeClr val="dk1"/>
              </a:buClr>
              <a:buSzPts val="3200"/>
              <a:buFont typeface="Arial"/>
              <a:buNone/>
            </a:pPr>
            <a:r>
              <a:rPr lang="en-US" sz="3200" dirty="0">
                <a:solidFill>
                  <a:srgbClr val="073763"/>
                </a:solidFill>
              </a:rPr>
              <a:t>During the COVID-19 pandemic, Trinidad and Tobago’s Government implemented lockdowns and limited outpatient clinics to curb virus transmission. For those with comorbidities (eg.DM, HTN, heart conditions), the risk of severe illness and fatality is increased</a:t>
            </a:r>
            <a:r>
              <a:rPr lang="en-US" sz="3200" baseline="30000" dirty="0">
                <a:solidFill>
                  <a:srgbClr val="073763"/>
                </a:solidFill>
              </a:rPr>
              <a:t>1</a:t>
            </a:r>
            <a:r>
              <a:rPr lang="en-US" sz="3200" dirty="0">
                <a:solidFill>
                  <a:srgbClr val="073763"/>
                </a:solidFill>
              </a:rPr>
              <a:t>. Hence, a niche for telemedicine developed to address infection control and the continuity of care of chronic disease patients.</a:t>
            </a:r>
            <a:br>
              <a:rPr lang="en-US" sz="3200" dirty="0">
                <a:solidFill>
                  <a:srgbClr val="073763"/>
                </a:solidFill>
              </a:rPr>
            </a:br>
            <a:br>
              <a:rPr lang="en-US" sz="3200" dirty="0">
                <a:solidFill>
                  <a:srgbClr val="073763"/>
                </a:solidFill>
              </a:rPr>
            </a:br>
            <a:r>
              <a:rPr lang="en-US" sz="3200" dirty="0">
                <a:solidFill>
                  <a:srgbClr val="073763"/>
                </a:solidFill>
              </a:rPr>
              <a:t>At the ERHA, a Telemedicine initiative was introduced at primary health centres in late 2020. Hence,our group decided to perform a comparative 6 month study to </a:t>
            </a:r>
            <a:r>
              <a:rPr lang="en-TT" sz="3200" dirty="0">
                <a:solidFill>
                  <a:srgbClr val="073763"/>
                </a:solidFill>
              </a:rPr>
              <a:t>analyse</a:t>
            </a:r>
            <a:r>
              <a:rPr lang="en-US" sz="3200" dirty="0">
                <a:solidFill>
                  <a:srgbClr val="073763"/>
                </a:solidFill>
              </a:rPr>
              <a:t> chronic disease outcomes and to assess the effectiveness of telemedicine.</a:t>
            </a:r>
            <a:endParaRPr sz="3200" u="none" dirty="0">
              <a:solidFill>
                <a:srgbClr val="073763"/>
              </a:solidFill>
            </a:endParaRPr>
          </a:p>
        </p:txBody>
      </p:sp>
      <p:sp>
        <p:nvSpPr>
          <p:cNvPr id="97" name="Google Shape;97;g15beef04a0e_1_1"/>
          <p:cNvSpPr/>
          <p:nvPr/>
        </p:nvSpPr>
        <p:spPr>
          <a:xfrm>
            <a:off x="1634500" y="17687013"/>
            <a:ext cx="11639700" cy="2590800"/>
          </a:xfrm>
          <a:prstGeom prst="rect">
            <a:avLst/>
          </a:prstGeom>
          <a:noFill/>
          <a:ln>
            <a:noFill/>
          </a:ln>
        </p:spPr>
        <p:txBody>
          <a:bodyPr spcFirstLastPara="1" wrap="square" lIns="91425" tIns="45700" rIns="91425" bIns="45700" anchor="t" anchorCtr="0">
            <a:noAutofit/>
          </a:bodyPr>
          <a:lstStyle/>
          <a:p>
            <a:pPr marL="457200" marR="0" lvl="0" indent="-431800" algn="just" rtl="0">
              <a:spcBef>
                <a:spcPts val="0"/>
              </a:spcBef>
              <a:spcAft>
                <a:spcPts val="0"/>
              </a:spcAft>
              <a:buClr>
                <a:srgbClr val="073763"/>
              </a:buClr>
              <a:buSzPts val="3200"/>
              <a:buChar char="●"/>
            </a:pPr>
            <a:r>
              <a:rPr lang="en-US" sz="3200" dirty="0">
                <a:solidFill>
                  <a:srgbClr val="073763"/>
                </a:solidFill>
              </a:rPr>
              <a:t>Compare the effectiveness of telemedicine in treating patients with chronic diseases with face-to-face patient care.</a:t>
            </a:r>
            <a:endParaRPr sz="3200" dirty="0">
              <a:solidFill>
                <a:srgbClr val="073763"/>
              </a:solidFill>
            </a:endParaRPr>
          </a:p>
          <a:p>
            <a:pPr marL="457200" marR="0" lvl="0" indent="-431800" algn="just" rtl="0">
              <a:spcBef>
                <a:spcPts val="1000"/>
              </a:spcBef>
              <a:spcAft>
                <a:spcPts val="1000"/>
              </a:spcAft>
              <a:buClr>
                <a:srgbClr val="073763"/>
              </a:buClr>
              <a:buSzPts val="3200"/>
              <a:buChar char="●"/>
            </a:pPr>
            <a:r>
              <a:rPr lang="en-US" sz="3200" dirty="0">
                <a:solidFill>
                  <a:srgbClr val="073763"/>
                </a:solidFill>
              </a:rPr>
              <a:t>Describe the characteristics  (weight, BP, RBS and age)  of telemedicine patients at ERHA primary health care facilities.</a:t>
            </a:r>
            <a:endParaRPr sz="3200" dirty="0">
              <a:solidFill>
                <a:srgbClr val="073763"/>
              </a:solidFill>
            </a:endParaRPr>
          </a:p>
        </p:txBody>
      </p:sp>
      <p:cxnSp>
        <p:nvCxnSpPr>
          <p:cNvPr id="98" name="Google Shape;98;g15beef04a0e_1_1"/>
          <p:cNvCxnSpPr>
            <a:cxnSpLocks/>
          </p:cNvCxnSpPr>
          <p:nvPr/>
        </p:nvCxnSpPr>
        <p:spPr>
          <a:xfrm>
            <a:off x="-25" y="6985000"/>
            <a:ext cx="43200663" cy="0"/>
          </a:xfrm>
          <a:prstGeom prst="straightConnector1">
            <a:avLst/>
          </a:prstGeom>
          <a:noFill/>
          <a:ln w="9525" cap="flat" cmpd="sng">
            <a:solidFill>
              <a:srgbClr val="CDACE6"/>
            </a:solidFill>
            <a:prstDash val="solid"/>
            <a:miter lim="800000"/>
            <a:headEnd type="none" w="sm" len="sm"/>
            <a:tailEnd type="none" w="sm" len="sm"/>
          </a:ln>
        </p:spPr>
      </p:cxnSp>
      <p:sp>
        <p:nvSpPr>
          <p:cNvPr id="99" name="Google Shape;99;g15beef04a0e_1_1"/>
          <p:cNvSpPr txBox="1"/>
          <p:nvPr/>
        </p:nvSpPr>
        <p:spPr>
          <a:xfrm>
            <a:off x="15537525" y="8827750"/>
            <a:ext cx="11846100" cy="1293000"/>
          </a:xfrm>
          <a:prstGeom prst="rect">
            <a:avLst/>
          </a:prstGeom>
          <a:solidFill>
            <a:srgbClr val="7030A0"/>
          </a:solidFill>
          <a:ln>
            <a:noFill/>
          </a:ln>
        </p:spPr>
        <p:txBody>
          <a:bodyPr spcFirstLastPara="1" wrap="square" lIns="182875" tIns="182875" rIns="182875" bIns="182875" anchor="t" anchorCtr="0">
            <a:spAutoFit/>
          </a:bodyPr>
          <a:lstStyle/>
          <a:p>
            <a:pPr marL="0" lvl="0" indent="0" algn="ctr" rtl="0">
              <a:spcBef>
                <a:spcPts val="0"/>
              </a:spcBef>
              <a:spcAft>
                <a:spcPts val="0"/>
              </a:spcAft>
              <a:buNone/>
            </a:pPr>
            <a:r>
              <a:rPr lang="en-US" sz="3000" b="1" dirty="0">
                <a:solidFill>
                  <a:schemeClr val="lt1"/>
                </a:solidFill>
                <a:latin typeface="Montserrat"/>
                <a:ea typeface="Montserrat"/>
                <a:cs typeface="Montserrat"/>
                <a:sym typeface="Montserrat"/>
              </a:rPr>
              <a:t>Figure 1: Age range of patients at Health Centres (Cumuto, Coryal and Valencia) in Telemedicine Study.</a:t>
            </a:r>
            <a:endParaRPr sz="3000" b="1" dirty="0">
              <a:solidFill>
                <a:schemeClr val="lt1"/>
              </a:solidFill>
              <a:latin typeface="Montserrat"/>
              <a:ea typeface="Montserrat"/>
              <a:cs typeface="Montserrat"/>
              <a:sym typeface="Montserrat"/>
            </a:endParaRPr>
          </a:p>
        </p:txBody>
      </p:sp>
      <p:sp>
        <p:nvSpPr>
          <p:cNvPr id="100" name="Google Shape;100;g15beef04a0e_1_1"/>
          <p:cNvSpPr txBox="1"/>
          <p:nvPr/>
        </p:nvSpPr>
        <p:spPr>
          <a:xfrm>
            <a:off x="15942025" y="23399950"/>
            <a:ext cx="11002200" cy="74013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200"/>
              </a:spcBef>
              <a:spcAft>
                <a:spcPts val="0"/>
              </a:spcAft>
              <a:buNone/>
            </a:pPr>
            <a:r>
              <a:rPr lang="en-US" sz="3900" b="1" dirty="0">
                <a:solidFill>
                  <a:schemeClr val="lt1"/>
                </a:solidFill>
                <a:highlight>
                  <a:srgbClr val="7030A0"/>
                </a:highlight>
                <a:latin typeface="Montserrat"/>
                <a:ea typeface="Montserrat"/>
                <a:cs typeface="Montserrat"/>
                <a:sym typeface="Montserrat"/>
              </a:rPr>
              <a:t> Associations</a:t>
            </a:r>
            <a:r>
              <a:rPr lang="en-US" sz="3900" b="1" dirty="0">
                <a:solidFill>
                  <a:srgbClr val="5A4A88"/>
                </a:solidFill>
                <a:highlight>
                  <a:srgbClr val="7030A0"/>
                </a:highlight>
                <a:latin typeface="Montserrat"/>
                <a:ea typeface="Montserrat"/>
                <a:cs typeface="Montserrat"/>
                <a:sym typeface="Montserrat"/>
              </a:rPr>
              <a:t>.</a:t>
            </a:r>
            <a:r>
              <a:rPr lang="en-US" sz="3900" b="1" dirty="0">
                <a:solidFill>
                  <a:schemeClr val="lt1"/>
                </a:solidFill>
                <a:highlight>
                  <a:srgbClr val="7030A0"/>
                </a:highlight>
                <a:latin typeface="Montserrat"/>
                <a:ea typeface="Montserrat"/>
                <a:cs typeface="Montserrat"/>
                <a:sym typeface="Montserrat"/>
              </a:rPr>
              <a:t>   </a:t>
            </a:r>
            <a:r>
              <a:rPr lang="en-US" sz="3900" b="1" dirty="0">
                <a:solidFill>
                  <a:schemeClr val="lt1"/>
                </a:solidFill>
                <a:highlight>
                  <a:srgbClr val="7030A0"/>
                </a:highlight>
                <a:latin typeface="Times New Roman"/>
                <a:ea typeface="Times New Roman"/>
                <a:cs typeface="Times New Roman"/>
                <a:sym typeface="Times New Roman"/>
              </a:rPr>
              <a:t> </a:t>
            </a:r>
            <a:endParaRPr sz="3900" b="1" dirty="0">
              <a:solidFill>
                <a:schemeClr val="lt1"/>
              </a:solidFill>
              <a:highlight>
                <a:srgbClr val="7030A0"/>
              </a:highlight>
              <a:latin typeface="Times New Roman"/>
              <a:ea typeface="Times New Roman"/>
              <a:cs typeface="Times New Roman"/>
              <a:sym typeface="Times New Roman"/>
            </a:endParaRPr>
          </a:p>
          <a:p>
            <a:pPr marL="0" lvl="0" indent="0" algn="ctr" rtl="0">
              <a:lnSpc>
                <a:spcPct val="100000"/>
              </a:lnSpc>
              <a:spcBef>
                <a:spcPts val="1200"/>
              </a:spcBef>
              <a:spcAft>
                <a:spcPts val="0"/>
              </a:spcAft>
              <a:buClr>
                <a:schemeClr val="dk1"/>
              </a:buClr>
              <a:buSzPts val="1100"/>
              <a:buFont typeface="Arial"/>
              <a:buNone/>
            </a:pPr>
            <a:r>
              <a:rPr lang="en-US" sz="3400" b="1" dirty="0">
                <a:solidFill>
                  <a:srgbClr val="073763"/>
                </a:solidFill>
              </a:rPr>
              <a:t>Association between Compliance with medication and Blood pressure before telemedicine</a:t>
            </a:r>
            <a:endParaRPr sz="3400" b="1" dirty="0">
              <a:solidFill>
                <a:srgbClr val="073763"/>
              </a:solidFill>
            </a:endParaRPr>
          </a:p>
          <a:p>
            <a:pPr marL="0" lvl="0" indent="0" algn="just" rtl="0">
              <a:lnSpc>
                <a:spcPct val="100000"/>
              </a:lnSpc>
              <a:spcBef>
                <a:spcPts val="1200"/>
              </a:spcBef>
              <a:spcAft>
                <a:spcPts val="0"/>
              </a:spcAft>
              <a:buNone/>
            </a:pPr>
            <a:r>
              <a:rPr lang="en-US" sz="3400" dirty="0">
                <a:solidFill>
                  <a:srgbClr val="073763"/>
                </a:solidFill>
              </a:rPr>
              <a:t>Chi square showed significant association between compliance and blood pressure before telemedicine,</a:t>
            </a:r>
            <a:br>
              <a:rPr lang="en-US" sz="3400" dirty="0">
                <a:solidFill>
                  <a:srgbClr val="073763"/>
                </a:solidFill>
              </a:rPr>
            </a:br>
            <a:r>
              <a:rPr lang="en-US" sz="3400" i="1" dirty="0">
                <a:solidFill>
                  <a:srgbClr val="073763"/>
                </a:solidFill>
              </a:rPr>
              <a:t>p = 0.001.</a:t>
            </a:r>
            <a:endParaRPr sz="3400" i="1" dirty="0">
              <a:solidFill>
                <a:srgbClr val="073763"/>
              </a:solidFill>
            </a:endParaRPr>
          </a:p>
          <a:p>
            <a:pPr marL="0" lvl="0" indent="0" algn="l" rtl="0">
              <a:lnSpc>
                <a:spcPct val="100000"/>
              </a:lnSpc>
              <a:spcBef>
                <a:spcPts val="1200"/>
              </a:spcBef>
              <a:spcAft>
                <a:spcPts val="0"/>
              </a:spcAft>
              <a:buClr>
                <a:schemeClr val="dk1"/>
              </a:buClr>
              <a:buSzPts val="1100"/>
              <a:buFont typeface="Arial"/>
              <a:buNone/>
            </a:pPr>
            <a:endParaRPr sz="3400" dirty="0">
              <a:solidFill>
                <a:srgbClr val="073763"/>
              </a:solidFill>
            </a:endParaRPr>
          </a:p>
          <a:p>
            <a:pPr marL="0" lvl="0" indent="0" algn="ctr" rtl="0">
              <a:lnSpc>
                <a:spcPct val="100000"/>
              </a:lnSpc>
              <a:spcBef>
                <a:spcPts val="1200"/>
              </a:spcBef>
              <a:spcAft>
                <a:spcPts val="0"/>
              </a:spcAft>
              <a:buClr>
                <a:schemeClr val="dk1"/>
              </a:buClr>
              <a:buSzPts val="1100"/>
              <a:buFont typeface="Arial"/>
              <a:buNone/>
            </a:pPr>
            <a:r>
              <a:rPr lang="en-US" sz="3400" b="1" dirty="0">
                <a:solidFill>
                  <a:srgbClr val="073763"/>
                </a:solidFill>
              </a:rPr>
              <a:t>Risk estimate between compliance with medication and Blood pressure before telemedicine</a:t>
            </a:r>
            <a:endParaRPr sz="3400" b="1" dirty="0">
              <a:solidFill>
                <a:srgbClr val="073763"/>
              </a:solidFill>
            </a:endParaRPr>
          </a:p>
          <a:p>
            <a:pPr marL="0" lvl="0" indent="0" algn="just" rtl="0">
              <a:lnSpc>
                <a:spcPct val="100000"/>
              </a:lnSpc>
              <a:spcBef>
                <a:spcPts val="1200"/>
              </a:spcBef>
              <a:spcAft>
                <a:spcPts val="1200"/>
              </a:spcAft>
              <a:buClr>
                <a:schemeClr val="dk1"/>
              </a:buClr>
              <a:buSzPts val="1100"/>
              <a:buFont typeface="Arial"/>
              <a:buNone/>
            </a:pPr>
            <a:r>
              <a:rPr lang="en-US" sz="3400" dirty="0">
                <a:solidFill>
                  <a:srgbClr val="073763"/>
                </a:solidFill>
              </a:rPr>
              <a:t>Odds ratio showed that individuals who were compliant were </a:t>
            </a:r>
            <a:r>
              <a:rPr lang="en-US" sz="3400" i="1" dirty="0">
                <a:solidFill>
                  <a:srgbClr val="073763"/>
                </a:solidFill>
              </a:rPr>
              <a:t>14.343 times more likely</a:t>
            </a:r>
            <a:r>
              <a:rPr lang="en-US" sz="3400" dirty="0">
                <a:solidFill>
                  <a:srgbClr val="073763"/>
                </a:solidFill>
              </a:rPr>
              <a:t> to have a non-elevated BP in comparison to an individual who is non-compliant.</a:t>
            </a:r>
            <a:endParaRPr sz="3400" dirty="0">
              <a:latin typeface="Calibri"/>
              <a:ea typeface="Calibri"/>
              <a:cs typeface="Calibri"/>
              <a:sym typeface="Calibri"/>
            </a:endParaRPr>
          </a:p>
        </p:txBody>
      </p:sp>
      <p:sp>
        <p:nvSpPr>
          <p:cNvPr id="101" name="Google Shape;101;g15beef04a0e_1_1"/>
          <p:cNvSpPr txBox="1"/>
          <p:nvPr/>
        </p:nvSpPr>
        <p:spPr>
          <a:xfrm>
            <a:off x="15942025" y="21188325"/>
            <a:ext cx="10898100" cy="1662300"/>
          </a:xfrm>
          <a:prstGeom prst="rect">
            <a:avLst/>
          </a:prstGeom>
          <a:noFill/>
          <a:ln>
            <a:noFill/>
          </a:ln>
        </p:spPr>
        <p:txBody>
          <a:bodyPr spcFirstLastPara="1" wrap="square" lIns="91425" tIns="91425" rIns="91425" bIns="91425" anchor="t" anchorCtr="0">
            <a:spAutoFit/>
          </a:bodyPr>
          <a:lstStyle/>
          <a:p>
            <a:pPr marL="0" lvl="0" indent="0" algn="just" rtl="0">
              <a:lnSpc>
                <a:spcPct val="100000"/>
              </a:lnSpc>
              <a:spcBef>
                <a:spcPts val="0"/>
              </a:spcBef>
              <a:spcAft>
                <a:spcPts val="0"/>
              </a:spcAft>
              <a:buNone/>
            </a:pPr>
            <a:r>
              <a:rPr lang="en-US" sz="3200" dirty="0">
                <a:solidFill>
                  <a:srgbClr val="073763"/>
                </a:solidFill>
              </a:rPr>
              <a:t>Wilcoxon signed rank test showed that a 6-month Telemedicine consultation </a:t>
            </a:r>
            <a:r>
              <a:rPr lang="en-US" sz="3200" b="1" dirty="0">
                <a:solidFill>
                  <a:srgbClr val="073763"/>
                </a:solidFill>
              </a:rPr>
              <a:t>did not elicit a statistically significant change in RBS, BP and Weight.</a:t>
            </a:r>
            <a:endParaRPr sz="3200" dirty="0">
              <a:solidFill>
                <a:srgbClr val="073763"/>
              </a:solidFill>
            </a:endParaRPr>
          </a:p>
        </p:txBody>
      </p:sp>
      <p:graphicFrame>
        <p:nvGraphicFramePr>
          <p:cNvPr id="102" name="Google Shape;102;g15beef04a0e_1_1"/>
          <p:cNvGraphicFramePr/>
          <p:nvPr/>
        </p:nvGraphicFramePr>
        <p:xfrm>
          <a:off x="15996313" y="18429350"/>
          <a:ext cx="10843850" cy="2590650"/>
        </p:xfrm>
        <a:graphic>
          <a:graphicData uri="http://schemas.openxmlformats.org/drawingml/2006/table">
            <a:tbl>
              <a:tblPr>
                <a:noFill/>
                <a:tableStyleId>{7E89A26C-2CB2-48B3-870D-5D75D5A94FB6}</a:tableStyleId>
              </a:tblPr>
              <a:tblGrid>
                <a:gridCol w="5153950">
                  <a:extLst>
                    <a:ext uri="{9D8B030D-6E8A-4147-A177-3AD203B41FA5}">
                      <a16:colId xmlns:a16="http://schemas.microsoft.com/office/drawing/2014/main" val="20000"/>
                    </a:ext>
                  </a:extLst>
                </a:gridCol>
                <a:gridCol w="5689900">
                  <a:extLst>
                    <a:ext uri="{9D8B030D-6E8A-4147-A177-3AD203B41FA5}">
                      <a16:colId xmlns:a16="http://schemas.microsoft.com/office/drawing/2014/main" val="20001"/>
                    </a:ext>
                  </a:extLst>
                </a:gridCol>
              </a:tblGrid>
              <a:tr h="509225">
                <a:tc>
                  <a:txBody>
                    <a:bodyPr/>
                    <a:lstStyle/>
                    <a:p>
                      <a:pPr marL="0" lvl="0" indent="0" algn="ctr" rtl="0">
                        <a:spcBef>
                          <a:spcPts val="0"/>
                        </a:spcBef>
                        <a:spcAft>
                          <a:spcPts val="0"/>
                        </a:spcAft>
                        <a:buNone/>
                      </a:pPr>
                      <a:r>
                        <a:rPr lang="en-US" sz="2200" dirty="0">
                          <a:solidFill>
                            <a:srgbClr val="FFFFFF"/>
                          </a:solidFill>
                          <a:latin typeface="Montserrat SemiBold"/>
                          <a:ea typeface="Montserrat SemiBold"/>
                          <a:cs typeface="Montserrat SemiBold"/>
                          <a:sym typeface="Montserrat SemiBold"/>
                        </a:rPr>
                        <a:t>Parameters</a:t>
                      </a:r>
                      <a:endParaRPr sz="2200" dirty="0">
                        <a:solidFill>
                          <a:srgbClr val="FFFFFF"/>
                        </a:solidFill>
                        <a:latin typeface="Montserrat SemiBold"/>
                        <a:ea typeface="Montserrat SemiBold"/>
                        <a:cs typeface="Montserrat SemiBold"/>
                        <a:sym typeface="Montserrat SemiBold"/>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58330"/>
                      </a:srgbClr>
                    </a:solidFill>
                  </a:tcPr>
                </a:tc>
                <a:tc>
                  <a:txBody>
                    <a:bodyPr/>
                    <a:lstStyle/>
                    <a:p>
                      <a:pPr marL="0" lvl="0" indent="0" algn="ctr" rtl="0">
                        <a:spcBef>
                          <a:spcPts val="0"/>
                        </a:spcBef>
                        <a:spcAft>
                          <a:spcPts val="0"/>
                        </a:spcAft>
                        <a:buNone/>
                      </a:pPr>
                      <a:r>
                        <a:rPr lang="en-US" sz="2200" dirty="0">
                          <a:solidFill>
                            <a:srgbClr val="FFFFFF"/>
                          </a:solidFill>
                          <a:latin typeface="Montserrat SemiBold"/>
                          <a:ea typeface="Montserrat SemiBold"/>
                          <a:cs typeface="Montserrat SemiBold"/>
                          <a:sym typeface="Montserrat SemiBold"/>
                        </a:rPr>
                        <a:t>P values</a:t>
                      </a:r>
                      <a:endParaRPr sz="2200" dirty="0">
                        <a:solidFill>
                          <a:srgbClr val="FFFFFF"/>
                        </a:solidFill>
                        <a:latin typeface="Montserrat SemiBold"/>
                        <a:ea typeface="Montserrat SemiBold"/>
                        <a:cs typeface="Montserrat SemiBold"/>
                        <a:sym typeface="Montserrat SemiBold"/>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58330"/>
                      </a:srgbClr>
                    </a:solidFill>
                  </a:tcPr>
                </a:tc>
                <a:extLst>
                  <a:ext uri="{0D108BD9-81ED-4DB2-BD59-A6C34878D82A}">
                    <a16:rowId xmlns:a16="http://schemas.microsoft.com/office/drawing/2014/main" val="10000"/>
                  </a:ext>
                </a:extLst>
              </a:tr>
              <a:tr h="509225">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Random Blood Sugar</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16670"/>
                      </a:srgbClr>
                    </a:solidFill>
                  </a:tcPr>
                </a:tc>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0.355</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16670"/>
                      </a:srgbClr>
                    </a:solidFill>
                  </a:tcPr>
                </a:tc>
                <a:extLst>
                  <a:ext uri="{0D108BD9-81ED-4DB2-BD59-A6C34878D82A}">
                    <a16:rowId xmlns:a16="http://schemas.microsoft.com/office/drawing/2014/main" val="10001"/>
                  </a:ext>
                </a:extLst>
              </a:tr>
              <a:tr h="509225">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Systolic Blood Pressure</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tcPr>
                </a:tc>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0.239</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tcPr>
                </a:tc>
                <a:extLst>
                  <a:ext uri="{0D108BD9-81ED-4DB2-BD59-A6C34878D82A}">
                    <a16:rowId xmlns:a16="http://schemas.microsoft.com/office/drawing/2014/main" val="10002"/>
                  </a:ext>
                </a:extLst>
              </a:tr>
              <a:tr h="509225">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Diastolic Blood Pressure</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16670"/>
                      </a:srgbClr>
                    </a:solidFill>
                  </a:tcPr>
                </a:tc>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0.232</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solidFill>
                      <a:srgbClr val="7030A0">
                        <a:alpha val="16670"/>
                      </a:srgbClr>
                    </a:solidFill>
                  </a:tcPr>
                </a:tc>
                <a:extLst>
                  <a:ext uri="{0D108BD9-81ED-4DB2-BD59-A6C34878D82A}">
                    <a16:rowId xmlns:a16="http://schemas.microsoft.com/office/drawing/2014/main" val="10003"/>
                  </a:ext>
                </a:extLst>
              </a:tr>
              <a:tr h="509225">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Weight</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tcPr>
                </a:tc>
                <a:tc>
                  <a:txBody>
                    <a:bodyPr/>
                    <a:lstStyle/>
                    <a:p>
                      <a:pPr marL="0" lvl="0" indent="0" algn="ctr" rtl="0">
                        <a:spcBef>
                          <a:spcPts val="0"/>
                        </a:spcBef>
                        <a:spcAft>
                          <a:spcPts val="0"/>
                        </a:spcAft>
                        <a:buNone/>
                      </a:pPr>
                      <a:r>
                        <a:rPr lang="en-US" sz="2200" dirty="0">
                          <a:solidFill>
                            <a:srgbClr val="073763"/>
                          </a:solidFill>
                          <a:latin typeface="Montserrat Medium"/>
                          <a:ea typeface="Montserrat Medium"/>
                          <a:cs typeface="Montserrat Medium"/>
                          <a:sym typeface="Montserrat Medium"/>
                        </a:rPr>
                        <a:t>0.621</a:t>
                      </a:r>
                      <a:endParaRPr sz="2200" dirty="0">
                        <a:solidFill>
                          <a:srgbClr val="073763"/>
                        </a:solidFill>
                        <a:latin typeface="Montserrat Medium"/>
                        <a:ea typeface="Montserrat Medium"/>
                        <a:cs typeface="Montserrat Medium"/>
                        <a:sym typeface="Montserrat Medium"/>
                      </a:endParaRPr>
                    </a:p>
                  </a:txBody>
                  <a:tcPr marL="91425" marR="91425" marT="91425" marB="91425">
                    <a:lnL w="9525" cap="flat" cmpd="sng">
                      <a:solidFill>
                        <a:srgbClr val="7030A0"/>
                      </a:solidFill>
                      <a:prstDash val="solid"/>
                      <a:round/>
                      <a:headEnd type="none" w="sm" len="sm"/>
                      <a:tailEnd type="none" w="sm" len="sm"/>
                    </a:lnL>
                    <a:lnR w="9525" cap="flat" cmpd="sng">
                      <a:solidFill>
                        <a:srgbClr val="7030A0"/>
                      </a:solidFill>
                      <a:prstDash val="solid"/>
                      <a:round/>
                      <a:headEnd type="none" w="sm" len="sm"/>
                      <a:tailEnd type="none" w="sm" len="sm"/>
                    </a:lnR>
                    <a:lnT w="9525" cap="flat" cmpd="sng">
                      <a:solidFill>
                        <a:srgbClr val="7030A0"/>
                      </a:solidFill>
                      <a:prstDash val="solid"/>
                      <a:round/>
                      <a:headEnd type="none" w="sm" len="sm"/>
                      <a:tailEnd type="none" w="sm" len="sm"/>
                    </a:lnT>
                    <a:lnB w="9525" cap="flat" cmpd="sng">
                      <a:solidFill>
                        <a:srgbClr val="7030A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103" name="Google Shape;103;g15beef04a0e_1_1"/>
          <p:cNvSpPr/>
          <p:nvPr/>
        </p:nvSpPr>
        <p:spPr>
          <a:xfrm>
            <a:off x="1530400" y="22492125"/>
            <a:ext cx="5790900" cy="22101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g15beef04a0e_1_1"/>
          <p:cNvSpPr txBox="1"/>
          <p:nvPr/>
        </p:nvSpPr>
        <p:spPr>
          <a:xfrm>
            <a:off x="1786900" y="22713525"/>
            <a:ext cx="5277900" cy="1760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1200"/>
              </a:spcAft>
              <a:buNone/>
            </a:pPr>
            <a:r>
              <a:rPr lang="en-US" sz="2300" b="1" dirty="0">
                <a:solidFill>
                  <a:srgbClr val="7030A0"/>
                </a:solidFill>
              </a:rPr>
              <a:t>Study Design — </a:t>
            </a:r>
            <a:r>
              <a:rPr lang="en-US" sz="2300" dirty="0">
                <a:solidFill>
                  <a:srgbClr val="073763"/>
                </a:solidFill>
              </a:rPr>
              <a:t>An observational study design was utilised to investigate the effectiveness of telemedicine in the management of chronic diseases</a:t>
            </a:r>
            <a:r>
              <a:rPr lang="en-US" sz="2300" baseline="30000" dirty="0">
                <a:solidFill>
                  <a:srgbClr val="073763"/>
                </a:solidFill>
              </a:rPr>
              <a:t>2</a:t>
            </a:r>
            <a:r>
              <a:rPr lang="en-US" sz="2300" dirty="0">
                <a:solidFill>
                  <a:srgbClr val="073763"/>
                </a:solidFill>
              </a:rPr>
              <a:t>.</a:t>
            </a:r>
            <a:endParaRPr sz="2300" dirty="0">
              <a:solidFill>
                <a:srgbClr val="073763"/>
              </a:solidFill>
              <a:latin typeface="Calibri"/>
              <a:ea typeface="Calibri"/>
              <a:cs typeface="Calibri"/>
              <a:sym typeface="Calibri"/>
            </a:endParaRPr>
          </a:p>
        </p:txBody>
      </p:sp>
      <p:pic>
        <p:nvPicPr>
          <p:cNvPr id="105" name="Google Shape;105;g15beef04a0e_1_1"/>
          <p:cNvPicPr preferRelativeResize="0"/>
          <p:nvPr/>
        </p:nvPicPr>
        <p:blipFill rotWithShape="1">
          <a:blip r:embed="rId5">
            <a:alphaModFix/>
          </a:blip>
          <a:srcRect l="8895" t="1219" r="6631" b="1190"/>
          <a:stretch/>
        </p:blipFill>
        <p:spPr>
          <a:xfrm>
            <a:off x="17545800" y="10259188"/>
            <a:ext cx="7829549" cy="6018812"/>
          </a:xfrm>
          <a:prstGeom prst="rect">
            <a:avLst/>
          </a:prstGeom>
          <a:noFill/>
          <a:ln>
            <a:noFill/>
          </a:ln>
        </p:spPr>
      </p:pic>
      <p:pic>
        <p:nvPicPr>
          <p:cNvPr id="106" name="Google Shape;106;g15beef04a0e_1_1"/>
          <p:cNvPicPr preferRelativeResize="0"/>
          <p:nvPr/>
        </p:nvPicPr>
        <p:blipFill rotWithShape="1">
          <a:blip r:embed="rId6">
            <a:alphaModFix/>
          </a:blip>
          <a:srcRect/>
          <a:stretch/>
        </p:blipFill>
        <p:spPr>
          <a:xfrm>
            <a:off x="1714501" y="644979"/>
            <a:ext cx="3486707" cy="5688000"/>
          </a:xfrm>
          <a:prstGeom prst="rect">
            <a:avLst/>
          </a:prstGeom>
          <a:noFill/>
          <a:ln>
            <a:noFill/>
          </a:ln>
        </p:spPr>
      </p:pic>
      <p:sp>
        <p:nvSpPr>
          <p:cNvPr id="107" name="Google Shape;107;g15beef04a0e_1_1"/>
          <p:cNvSpPr/>
          <p:nvPr/>
        </p:nvSpPr>
        <p:spPr>
          <a:xfrm>
            <a:off x="2832476" y="16418375"/>
            <a:ext cx="9263700" cy="884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OBJECTIVES</a:t>
            </a:r>
            <a:endParaRPr dirty="0">
              <a:latin typeface="Montserrat SemiBold"/>
              <a:ea typeface="Montserrat SemiBold"/>
              <a:cs typeface="Montserrat SemiBold"/>
              <a:sym typeface="Montserrat SemiBold"/>
            </a:endParaRPr>
          </a:p>
        </p:txBody>
      </p:sp>
      <p:sp>
        <p:nvSpPr>
          <p:cNvPr id="108" name="Google Shape;108;g15beef04a0e_1_1"/>
          <p:cNvSpPr/>
          <p:nvPr/>
        </p:nvSpPr>
        <p:spPr>
          <a:xfrm>
            <a:off x="2832476" y="21066575"/>
            <a:ext cx="9263700" cy="884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METHODOLOGY</a:t>
            </a:r>
            <a:endParaRPr dirty="0">
              <a:latin typeface="Montserrat SemiBold"/>
              <a:ea typeface="Montserrat SemiBold"/>
              <a:cs typeface="Montserrat SemiBold"/>
              <a:sym typeface="Montserrat SemiBold"/>
            </a:endParaRPr>
          </a:p>
        </p:txBody>
      </p:sp>
      <p:sp>
        <p:nvSpPr>
          <p:cNvPr id="109" name="Google Shape;109;g15beef04a0e_1_1"/>
          <p:cNvSpPr/>
          <p:nvPr/>
        </p:nvSpPr>
        <p:spPr>
          <a:xfrm>
            <a:off x="1511350" y="25008100"/>
            <a:ext cx="5790900" cy="44760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110;g15beef04a0e_1_1"/>
          <p:cNvSpPr txBox="1"/>
          <p:nvPr/>
        </p:nvSpPr>
        <p:spPr>
          <a:xfrm>
            <a:off x="1767850" y="25204325"/>
            <a:ext cx="5277900" cy="4103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2300" b="1" dirty="0">
                <a:solidFill>
                  <a:srgbClr val="7030A0"/>
                </a:solidFill>
              </a:rPr>
              <a:t>Study Population — </a:t>
            </a:r>
            <a:r>
              <a:rPr lang="en-US" sz="2300" dirty="0">
                <a:solidFill>
                  <a:srgbClr val="073763"/>
                </a:solidFill>
              </a:rPr>
              <a:t>Telemedicine patients at the ERHA health facilities, inclusive of patients seen:</a:t>
            </a:r>
            <a:endParaRPr sz="2300" dirty="0">
              <a:solidFill>
                <a:srgbClr val="073763"/>
              </a:solidFill>
            </a:endParaRPr>
          </a:p>
          <a:p>
            <a:pPr marL="457200" lvl="0" indent="-374650" algn="l" rtl="0">
              <a:lnSpc>
                <a:spcPct val="115000"/>
              </a:lnSpc>
              <a:spcBef>
                <a:spcPts val="1200"/>
              </a:spcBef>
              <a:spcAft>
                <a:spcPts val="0"/>
              </a:spcAft>
              <a:buClr>
                <a:srgbClr val="073763"/>
              </a:buClr>
              <a:buSzPts val="2300"/>
              <a:buChar char="●"/>
            </a:pPr>
            <a:r>
              <a:rPr lang="en-US" sz="2300" dirty="0">
                <a:solidFill>
                  <a:srgbClr val="073763"/>
                </a:solidFill>
              </a:rPr>
              <a:t>face-to-face </a:t>
            </a:r>
            <a:r>
              <a:rPr lang="en-US" sz="2300" b="1" dirty="0">
                <a:solidFill>
                  <a:srgbClr val="073763"/>
                </a:solidFill>
              </a:rPr>
              <a:t>before telemedicine </a:t>
            </a:r>
            <a:r>
              <a:rPr lang="en-US" sz="2300" dirty="0">
                <a:solidFill>
                  <a:srgbClr val="073763"/>
                </a:solidFill>
              </a:rPr>
              <a:t>(October 2019 to February 2020) </a:t>
            </a:r>
            <a:endParaRPr sz="2300" dirty="0">
              <a:solidFill>
                <a:srgbClr val="073763"/>
              </a:solidFill>
            </a:endParaRPr>
          </a:p>
          <a:p>
            <a:pPr marL="457200" lvl="0" indent="-374650" algn="l" rtl="0">
              <a:lnSpc>
                <a:spcPct val="115000"/>
              </a:lnSpc>
              <a:spcBef>
                <a:spcPts val="0"/>
              </a:spcBef>
              <a:spcAft>
                <a:spcPts val="0"/>
              </a:spcAft>
              <a:buClr>
                <a:srgbClr val="073763"/>
              </a:buClr>
              <a:buSzPts val="2300"/>
              <a:buChar char="●"/>
            </a:pPr>
            <a:r>
              <a:rPr lang="en-US" sz="2300" dirty="0">
                <a:solidFill>
                  <a:srgbClr val="073763"/>
                </a:solidFill>
              </a:rPr>
              <a:t>and </a:t>
            </a:r>
            <a:r>
              <a:rPr lang="en-US" sz="2300" b="1" dirty="0">
                <a:solidFill>
                  <a:srgbClr val="073763"/>
                </a:solidFill>
              </a:rPr>
              <a:t>during telemedicine</a:t>
            </a:r>
            <a:r>
              <a:rPr lang="en-US" sz="2300" dirty="0">
                <a:solidFill>
                  <a:srgbClr val="073763"/>
                </a:solidFill>
              </a:rPr>
              <a:t> (March 2020 to September 2020) </a:t>
            </a:r>
            <a:endParaRPr sz="2300" dirty="0">
              <a:solidFill>
                <a:srgbClr val="073763"/>
              </a:solidFill>
            </a:endParaRPr>
          </a:p>
          <a:p>
            <a:pPr marL="0" lvl="0" indent="0" algn="l" rtl="0">
              <a:lnSpc>
                <a:spcPct val="115000"/>
              </a:lnSpc>
              <a:spcBef>
                <a:spcPts val="1200"/>
              </a:spcBef>
              <a:spcAft>
                <a:spcPts val="1200"/>
              </a:spcAft>
              <a:buNone/>
            </a:pPr>
            <a:r>
              <a:rPr lang="en-US" sz="2300" dirty="0">
                <a:solidFill>
                  <a:srgbClr val="073763"/>
                </a:solidFill>
              </a:rPr>
              <a:t>Non-telemedicine patients were excluded.</a:t>
            </a:r>
            <a:endParaRPr sz="2300" dirty="0">
              <a:solidFill>
                <a:srgbClr val="073763"/>
              </a:solidFill>
            </a:endParaRPr>
          </a:p>
        </p:txBody>
      </p:sp>
      <p:sp>
        <p:nvSpPr>
          <p:cNvPr id="111" name="Google Shape;111;g15beef04a0e_1_1"/>
          <p:cNvSpPr/>
          <p:nvPr/>
        </p:nvSpPr>
        <p:spPr>
          <a:xfrm>
            <a:off x="1530400" y="29807325"/>
            <a:ext cx="5790900" cy="17601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112;g15beef04a0e_1_1"/>
          <p:cNvSpPr txBox="1"/>
          <p:nvPr/>
        </p:nvSpPr>
        <p:spPr>
          <a:xfrm>
            <a:off x="1786900" y="30033275"/>
            <a:ext cx="5277900" cy="1559627"/>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US" sz="2300" b="1" dirty="0">
                <a:solidFill>
                  <a:srgbClr val="7030A0"/>
                </a:solidFill>
              </a:rPr>
              <a:t>Sample Size — </a:t>
            </a:r>
            <a:r>
              <a:rPr lang="en-US" sz="2300" dirty="0">
                <a:solidFill>
                  <a:srgbClr val="073763"/>
                </a:solidFill>
              </a:rPr>
              <a:t>278 patients were calculated. 199 from the ERHA fit the inclusion and exclusion criteria</a:t>
            </a:r>
            <a:endParaRPr sz="2300" b="1" dirty="0">
              <a:solidFill>
                <a:srgbClr val="073763"/>
              </a:solidFill>
            </a:endParaRPr>
          </a:p>
        </p:txBody>
      </p:sp>
      <p:sp>
        <p:nvSpPr>
          <p:cNvPr id="113" name="Google Shape;113;g15beef04a0e_1_1"/>
          <p:cNvSpPr/>
          <p:nvPr/>
        </p:nvSpPr>
        <p:spPr>
          <a:xfrm>
            <a:off x="7626400" y="22492125"/>
            <a:ext cx="5790900" cy="17601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114;g15beef04a0e_1_1"/>
          <p:cNvSpPr txBox="1"/>
          <p:nvPr/>
        </p:nvSpPr>
        <p:spPr>
          <a:xfrm>
            <a:off x="7882900" y="22713525"/>
            <a:ext cx="5277900" cy="13530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1200"/>
              </a:spcAft>
              <a:buNone/>
            </a:pPr>
            <a:r>
              <a:rPr lang="en-US" sz="2300" b="1" dirty="0">
                <a:solidFill>
                  <a:srgbClr val="7030A0"/>
                </a:solidFill>
              </a:rPr>
              <a:t>Data Collection — </a:t>
            </a:r>
            <a:r>
              <a:rPr lang="en-US" sz="2300" dirty="0">
                <a:solidFill>
                  <a:srgbClr val="073763"/>
                </a:solidFill>
              </a:rPr>
              <a:t>Data collection sheet was utilised where RBS, BP, weight and   age were recorded.  </a:t>
            </a:r>
            <a:endParaRPr sz="2300" dirty="0">
              <a:solidFill>
                <a:srgbClr val="073763"/>
              </a:solidFill>
              <a:latin typeface="Calibri"/>
              <a:ea typeface="Calibri"/>
              <a:cs typeface="Calibri"/>
              <a:sym typeface="Calibri"/>
            </a:endParaRPr>
          </a:p>
        </p:txBody>
      </p:sp>
      <p:sp>
        <p:nvSpPr>
          <p:cNvPr id="115" name="Google Shape;115;g15beef04a0e_1_1"/>
          <p:cNvSpPr/>
          <p:nvPr/>
        </p:nvSpPr>
        <p:spPr>
          <a:xfrm>
            <a:off x="7626400" y="24549525"/>
            <a:ext cx="5790900" cy="22101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g15beef04a0e_1_1"/>
          <p:cNvSpPr txBox="1"/>
          <p:nvPr/>
        </p:nvSpPr>
        <p:spPr>
          <a:xfrm>
            <a:off x="7882900" y="24770925"/>
            <a:ext cx="5277900" cy="1760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1200"/>
              </a:spcAft>
              <a:buNone/>
            </a:pPr>
            <a:r>
              <a:rPr lang="en-US" sz="2300" b="1" dirty="0">
                <a:solidFill>
                  <a:srgbClr val="7030A0"/>
                </a:solidFill>
              </a:rPr>
              <a:t>Data Analysis —</a:t>
            </a:r>
            <a:r>
              <a:rPr lang="en-US" sz="2300" b="1" dirty="0">
                <a:solidFill>
                  <a:srgbClr val="073763"/>
                </a:solidFill>
              </a:rPr>
              <a:t> </a:t>
            </a:r>
            <a:r>
              <a:rPr lang="en-US" sz="2300" i="1" dirty="0">
                <a:solidFill>
                  <a:srgbClr val="073763"/>
                </a:solidFill>
              </a:rPr>
              <a:t>IBM SPSS Statistics 28.0:</a:t>
            </a:r>
            <a:r>
              <a:rPr lang="en-US" sz="2300" dirty="0">
                <a:solidFill>
                  <a:srgbClr val="073763"/>
                </a:solidFill>
              </a:rPr>
              <a:t> to generate Wilcoxon sign-rank test and inferential statistics. </a:t>
            </a:r>
            <a:br>
              <a:rPr lang="en-US" sz="2300" dirty="0">
                <a:solidFill>
                  <a:srgbClr val="073763"/>
                </a:solidFill>
              </a:rPr>
            </a:br>
            <a:r>
              <a:rPr lang="en-US" sz="2300" i="1" dirty="0">
                <a:solidFill>
                  <a:srgbClr val="073763"/>
                </a:solidFill>
              </a:rPr>
              <a:t>Microsoft Excel: </a:t>
            </a:r>
            <a:r>
              <a:rPr lang="en-US" sz="2300" dirty="0">
                <a:solidFill>
                  <a:srgbClr val="073763"/>
                </a:solidFill>
              </a:rPr>
              <a:t>to generate graphs.</a:t>
            </a:r>
            <a:endParaRPr sz="2300" b="1" dirty="0">
              <a:solidFill>
                <a:srgbClr val="073763"/>
              </a:solidFill>
            </a:endParaRPr>
          </a:p>
        </p:txBody>
      </p:sp>
      <p:sp>
        <p:nvSpPr>
          <p:cNvPr id="117" name="Google Shape;117;g15beef04a0e_1_1"/>
          <p:cNvSpPr/>
          <p:nvPr/>
        </p:nvSpPr>
        <p:spPr>
          <a:xfrm>
            <a:off x="7626400" y="27064125"/>
            <a:ext cx="5790900" cy="2210100"/>
          </a:xfrm>
          <a:prstGeom prst="rect">
            <a:avLst/>
          </a:prstGeom>
          <a:solidFill>
            <a:srgbClr val="7030A0">
              <a:alpha val="16670"/>
            </a:srgbClr>
          </a:solidFill>
          <a:ln w="9525" cap="flat" cmpd="sng">
            <a:solidFill>
              <a:srgbClr val="7030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g15beef04a0e_1_1"/>
          <p:cNvSpPr txBox="1"/>
          <p:nvPr/>
        </p:nvSpPr>
        <p:spPr>
          <a:xfrm>
            <a:off x="7882900" y="27285525"/>
            <a:ext cx="5277900" cy="2321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US" sz="2300" b="1" dirty="0">
                <a:solidFill>
                  <a:srgbClr val="7030A0"/>
                </a:solidFill>
              </a:rPr>
              <a:t>Data Protection — </a:t>
            </a:r>
            <a:r>
              <a:rPr lang="en-US" sz="2300" dirty="0">
                <a:solidFill>
                  <a:srgbClr val="073763"/>
                </a:solidFill>
              </a:rPr>
              <a:t>Patient information remained anonymous. Information collected were password protected and only accessible by the investigators</a:t>
            </a:r>
            <a:endParaRPr sz="2300" dirty="0">
              <a:solidFill>
                <a:srgbClr val="073763"/>
              </a:solidFill>
            </a:endParaRPr>
          </a:p>
          <a:p>
            <a:pPr marL="0" lvl="0" indent="0" algn="just" rtl="0">
              <a:lnSpc>
                <a:spcPct val="115000"/>
              </a:lnSpc>
              <a:spcBef>
                <a:spcPts val="1200"/>
              </a:spcBef>
              <a:spcAft>
                <a:spcPts val="1200"/>
              </a:spcAft>
              <a:buNone/>
            </a:pPr>
            <a:endParaRPr sz="2300" b="1" dirty="0">
              <a:solidFill>
                <a:srgbClr val="073763"/>
              </a:solidFill>
            </a:endParaRPr>
          </a:p>
        </p:txBody>
      </p:sp>
      <p:sp>
        <p:nvSpPr>
          <p:cNvPr id="119" name="Google Shape;119;g15beef04a0e_1_1"/>
          <p:cNvSpPr/>
          <p:nvPr/>
        </p:nvSpPr>
        <p:spPr>
          <a:xfrm>
            <a:off x="16828714" y="7585800"/>
            <a:ext cx="9263700" cy="884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RESULTS</a:t>
            </a:r>
            <a:endParaRPr dirty="0">
              <a:latin typeface="Montserrat SemiBold"/>
              <a:ea typeface="Montserrat SemiBold"/>
              <a:cs typeface="Montserrat SemiBold"/>
              <a:sym typeface="Montserrat SemiBold"/>
            </a:endParaRPr>
          </a:p>
        </p:txBody>
      </p:sp>
      <p:sp>
        <p:nvSpPr>
          <p:cNvPr id="120" name="Google Shape;120;g15beef04a0e_1_1"/>
          <p:cNvSpPr/>
          <p:nvPr/>
        </p:nvSpPr>
        <p:spPr>
          <a:xfrm>
            <a:off x="29189525" y="8125125"/>
            <a:ext cx="12534600" cy="68133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121;g15beef04a0e_1_1"/>
          <p:cNvSpPr/>
          <p:nvPr/>
        </p:nvSpPr>
        <p:spPr>
          <a:xfrm>
            <a:off x="30824976" y="7579175"/>
            <a:ext cx="9263700" cy="884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DISCUSSION</a:t>
            </a:r>
            <a:endParaRPr dirty="0">
              <a:latin typeface="Montserrat SemiBold"/>
              <a:ea typeface="Montserrat SemiBold"/>
              <a:cs typeface="Montserrat SemiBold"/>
              <a:sym typeface="Montserrat SemiBold"/>
            </a:endParaRPr>
          </a:p>
        </p:txBody>
      </p:sp>
      <p:sp>
        <p:nvSpPr>
          <p:cNvPr id="122" name="Google Shape;122;g15beef04a0e_1_1"/>
          <p:cNvSpPr txBox="1"/>
          <p:nvPr/>
        </p:nvSpPr>
        <p:spPr>
          <a:xfrm>
            <a:off x="29627000" y="8599150"/>
            <a:ext cx="11639700" cy="5633700"/>
          </a:xfrm>
          <a:prstGeom prst="rect">
            <a:avLst/>
          </a:prstGeom>
          <a:noFill/>
          <a:ln>
            <a:noFill/>
          </a:ln>
        </p:spPr>
        <p:txBody>
          <a:bodyPr spcFirstLastPara="1" wrap="square" lIns="91425" tIns="45700" rIns="91425" bIns="45700" anchor="t" anchorCtr="0">
            <a:spAutoFit/>
          </a:bodyPr>
          <a:lstStyle/>
          <a:p>
            <a:pPr marL="0" lvl="0" indent="0" algn="just" rtl="0">
              <a:spcBef>
                <a:spcPts val="2400"/>
              </a:spcBef>
              <a:spcAft>
                <a:spcPts val="0"/>
              </a:spcAft>
              <a:buClr>
                <a:schemeClr val="dk1"/>
              </a:buClr>
              <a:buFont typeface="Arial"/>
              <a:buNone/>
            </a:pPr>
            <a:r>
              <a:rPr lang="en-US" sz="3400" dirty="0">
                <a:solidFill>
                  <a:srgbClr val="073763"/>
                </a:solidFill>
              </a:rPr>
              <a:t>More females than males were enrolled in the telemedicine program, with patients over 60 representing more than half of the study population. This finding contrasted with other studies, where younger patients were more likely to enrol in Telemedicine than older patients</a:t>
            </a:r>
            <a:r>
              <a:rPr lang="en-US" sz="3400" baseline="30000" dirty="0">
                <a:solidFill>
                  <a:srgbClr val="073763"/>
                </a:solidFill>
              </a:rPr>
              <a:t>3</a:t>
            </a:r>
            <a:r>
              <a:rPr lang="en-US" sz="3400" dirty="0">
                <a:solidFill>
                  <a:srgbClr val="073763"/>
                </a:solidFill>
              </a:rPr>
              <a:t>.</a:t>
            </a:r>
            <a:endParaRPr sz="3400" baseline="30000" dirty="0">
              <a:solidFill>
                <a:srgbClr val="073763"/>
              </a:solidFill>
            </a:endParaRPr>
          </a:p>
          <a:p>
            <a:pPr marL="0" lvl="0" indent="0" algn="just" rtl="0">
              <a:spcBef>
                <a:spcPts val="2400"/>
              </a:spcBef>
              <a:spcAft>
                <a:spcPts val="0"/>
              </a:spcAft>
              <a:buClr>
                <a:schemeClr val="dk1"/>
              </a:buClr>
              <a:buFont typeface="Arial"/>
              <a:buNone/>
            </a:pPr>
            <a:r>
              <a:rPr lang="en-US" sz="3400" dirty="0">
                <a:solidFill>
                  <a:srgbClr val="073763"/>
                </a:solidFill>
              </a:rPr>
              <a:t>RBS, BP and weight showed no statistical significance suggesting that the standard of care was upheld  both before and during telemedicine. A greater compliance was noted before telemedicine. During telemedicine, the number of compliant patients decreased.</a:t>
            </a:r>
            <a:endParaRPr sz="3100" dirty="0">
              <a:solidFill>
                <a:srgbClr val="073763"/>
              </a:solidFill>
            </a:endParaRPr>
          </a:p>
        </p:txBody>
      </p:sp>
      <p:sp>
        <p:nvSpPr>
          <p:cNvPr id="123" name="Google Shape;123;g15beef04a0e_1_1"/>
          <p:cNvSpPr txBox="1"/>
          <p:nvPr/>
        </p:nvSpPr>
        <p:spPr>
          <a:xfrm>
            <a:off x="15537525" y="16812400"/>
            <a:ext cx="11846100" cy="1293000"/>
          </a:xfrm>
          <a:prstGeom prst="rect">
            <a:avLst/>
          </a:prstGeom>
          <a:solidFill>
            <a:srgbClr val="7030A0"/>
          </a:solidFill>
          <a:ln>
            <a:noFill/>
          </a:ln>
        </p:spPr>
        <p:txBody>
          <a:bodyPr spcFirstLastPara="1" wrap="square" lIns="182875" tIns="182875" rIns="182875" bIns="182875" anchor="t" anchorCtr="0">
            <a:spAutoFit/>
          </a:bodyPr>
          <a:lstStyle/>
          <a:p>
            <a:pPr marL="0" lvl="0" indent="0" algn="ctr" rtl="0">
              <a:spcBef>
                <a:spcPts val="0"/>
              </a:spcBef>
              <a:spcAft>
                <a:spcPts val="0"/>
              </a:spcAft>
              <a:buNone/>
            </a:pPr>
            <a:r>
              <a:rPr lang="en-US" sz="3000" b="1" dirty="0">
                <a:solidFill>
                  <a:schemeClr val="lt1"/>
                </a:solidFill>
                <a:latin typeface="Montserrat"/>
                <a:ea typeface="Montserrat"/>
                <a:cs typeface="Montserrat"/>
                <a:sym typeface="Montserrat"/>
              </a:rPr>
              <a:t>Table 1: Association between parameters before and during telemedicine </a:t>
            </a:r>
            <a:endParaRPr sz="3000" b="1" dirty="0">
              <a:solidFill>
                <a:schemeClr val="lt1"/>
              </a:solidFill>
              <a:latin typeface="Montserrat"/>
              <a:ea typeface="Montserrat"/>
              <a:cs typeface="Montserrat"/>
              <a:sym typeface="Montserrat"/>
            </a:endParaRPr>
          </a:p>
        </p:txBody>
      </p:sp>
      <p:sp>
        <p:nvSpPr>
          <p:cNvPr id="124" name="Google Shape;124;g15beef04a0e_1_1"/>
          <p:cNvSpPr/>
          <p:nvPr/>
        </p:nvSpPr>
        <p:spPr>
          <a:xfrm>
            <a:off x="29189525" y="16194325"/>
            <a:ext cx="12534600" cy="64956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125;g15beef04a0e_1_1"/>
          <p:cNvSpPr/>
          <p:nvPr/>
        </p:nvSpPr>
        <p:spPr>
          <a:xfrm>
            <a:off x="30824976" y="15656375"/>
            <a:ext cx="9263700" cy="8712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5000" dirty="0">
                <a:solidFill>
                  <a:schemeClr val="lt1"/>
                </a:solidFill>
                <a:latin typeface="Montserrat SemiBold"/>
                <a:ea typeface="Montserrat SemiBold"/>
                <a:cs typeface="Montserrat SemiBold"/>
                <a:sym typeface="Montserrat SemiBold"/>
              </a:rPr>
              <a:t>CONCLUSION</a:t>
            </a:r>
            <a:endParaRPr dirty="0">
              <a:latin typeface="Montserrat SemiBold"/>
              <a:ea typeface="Montserrat SemiBold"/>
              <a:cs typeface="Montserrat SemiBold"/>
              <a:sym typeface="Montserrat SemiBold"/>
            </a:endParaRPr>
          </a:p>
        </p:txBody>
      </p:sp>
      <p:sp>
        <p:nvSpPr>
          <p:cNvPr id="126" name="Google Shape;126;g15beef04a0e_1_1"/>
          <p:cNvSpPr txBox="1"/>
          <p:nvPr/>
        </p:nvSpPr>
        <p:spPr>
          <a:xfrm>
            <a:off x="29562300" y="16621900"/>
            <a:ext cx="11639700" cy="5479800"/>
          </a:xfrm>
          <a:prstGeom prst="rect">
            <a:avLst/>
          </a:prstGeom>
          <a:noFill/>
          <a:ln>
            <a:noFill/>
          </a:ln>
        </p:spPr>
        <p:txBody>
          <a:bodyPr spcFirstLastPara="1" wrap="square" lIns="91425" tIns="45700" rIns="91425" bIns="45700" anchor="t" anchorCtr="0">
            <a:spAutoFit/>
          </a:bodyPr>
          <a:lstStyle/>
          <a:p>
            <a:pPr marL="0" lvl="0" indent="0" algn="just" rtl="0">
              <a:spcBef>
                <a:spcPts val="2400"/>
              </a:spcBef>
              <a:spcAft>
                <a:spcPts val="0"/>
              </a:spcAft>
              <a:buClr>
                <a:schemeClr val="dk1"/>
              </a:buClr>
              <a:buFont typeface="Arial"/>
              <a:buNone/>
            </a:pPr>
            <a:r>
              <a:rPr lang="en-US" sz="3100" dirty="0">
                <a:solidFill>
                  <a:srgbClr val="073763"/>
                </a:solidFill>
              </a:rPr>
              <a:t>The clinical outcomes for patients accessing Telemedicine services for the management of CDs at these ERHA Health Care Facilities remain similar to those existing before Telemedicine’s introduction. </a:t>
            </a:r>
            <a:endParaRPr sz="3100" dirty="0">
              <a:solidFill>
                <a:srgbClr val="073763"/>
              </a:solidFill>
            </a:endParaRPr>
          </a:p>
          <a:p>
            <a:pPr marL="0" lvl="0" indent="0" algn="just" rtl="0">
              <a:spcBef>
                <a:spcPts val="2400"/>
              </a:spcBef>
              <a:spcAft>
                <a:spcPts val="0"/>
              </a:spcAft>
              <a:buClr>
                <a:schemeClr val="dk1"/>
              </a:buClr>
              <a:buFont typeface="Arial"/>
              <a:buNone/>
            </a:pPr>
            <a:r>
              <a:rPr lang="en-US" sz="3100" dirty="0">
                <a:solidFill>
                  <a:srgbClr val="073763"/>
                </a:solidFill>
              </a:rPr>
              <a:t>This non-inferiority in outcomes supports the continued use of telemedicine to better determine its long-term effectiveness and define its continued use in providing  primary medical management. </a:t>
            </a:r>
            <a:endParaRPr sz="3100" dirty="0">
              <a:solidFill>
                <a:srgbClr val="073763"/>
              </a:solidFill>
            </a:endParaRPr>
          </a:p>
          <a:p>
            <a:pPr marL="0" lvl="0" indent="0" algn="just" rtl="0">
              <a:spcBef>
                <a:spcPts val="2400"/>
              </a:spcBef>
              <a:spcAft>
                <a:spcPts val="0"/>
              </a:spcAft>
              <a:buClr>
                <a:schemeClr val="dk1"/>
              </a:buClr>
              <a:buFont typeface="Arial"/>
              <a:buNone/>
            </a:pPr>
            <a:r>
              <a:rPr lang="en-US" sz="3100" dirty="0">
                <a:solidFill>
                  <a:srgbClr val="073763"/>
                </a:solidFill>
              </a:rPr>
              <a:t>Further studies should be done to assess the effectiveness of Telemedicine in Trinidad and Tobago.</a:t>
            </a:r>
            <a:endParaRPr sz="3100" dirty="0">
              <a:solidFill>
                <a:srgbClr val="073763"/>
              </a:solidFill>
            </a:endParaRPr>
          </a:p>
        </p:txBody>
      </p:sp>
      <p:sp>
        <p:nvSpPr>
          <p:cNvPr id="127" name="Google Shape;127;g15beef04a0e_1_1"/>
          <p:cNvSpPr/>
          <p:nvPr/>
        </p:nvSpPr>
        <p:spPr>
          <a:xfrm>
            <a:off x="29189525" y="23738125"/>
            <a:ext cx="12534600" cy="55530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g15beef04a0e_1_1"/>
          <p:cNvSpPr/>
          <p:nvPr/>
        </p:nvSpPr>
        <p:spPr>
          <a:xfrm>
            <a:off x="30824975" y="23200175"/>
            <a:ext cx="9263700" cy="710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3200" dirty="0">
                <a:solidFill>
                  <a:schemeClr val="lt1"/>
                </a:solidFill>
                <a:latin typeface="Montserrat SemiBold"/>
                <a:ea typeface="Montserrat SemiBold"/>
                <a:cs typeface="Montserrat SemiBold"/>
                <a:sym typeface="Montserrat SemiBold"/>
              </a:rPr>
              <a:t>REFERENCES</a:t>
            </a:r>
            <a:endParaRPr sz="3200" dirty="0">
              <a:latin typeface="Montserrat SemiBold"/>
              <a:ea typeface="Montserrat SemiBold"/>
              <a:cs typeface="Montserrat SemiBold"/>
              <a:sym typeface="Montserrat SemiBold"/>
            </a:endParaRPr>
          </a:p>
        </p:txBody>
      </p:sp>
      <p:sp>
        <p:nvSpPr>
          <p:cNvPr id="129" name="Google Shape;129;g15beef04a0e_1_1"/>
          <p:cNvSpPr txBox="1"/>
          <p:nvPr/>
        </p:nvSpPr>
        <p:spPr>
          <a:xfrm>
            <a:off x="29678188" y="24473625"/>
            <a:ext cx="11639700" cy="4417200"/>
          </a:xfrm>
          <a:prstGeom prst="rect">
            <a:avLst/>
          </a:prstGeom>
          <a:noFill/>
          <a:ln>
            <a:noFill/>
          </a:ln>
        </p:spPr>
        <p:txBody>
          <a:bodyPr spcFirstLastPara="1" wrap="square" lIns="91425" tIns="45700" rIns="91425" bIns="45700" anchor="t" anchorCtr="0">
            <a:spAutoFit/>
          </a:bodyPr>
          <a:lstStyle/>
          <a:p>
            <a:pPr marL="457200" lvl="0" indent="-361950" algn="l" rtl="0">
              <a:lnSpc>
                <a:spcPct val="95000"/>
              </a:lnSpc>
              <a:spcBef>
                <a:spcPts val="0"/>
              </a:spcBef>
              <a:spcAft>
                <a:spcPts val="0"/>
              </a:spcAft>
              <a:buClr>
                <a:srgbClr val="073763"/>
              </a:buClr>
              <a:buSzPts val="2100"/>
              <a:buAutoNum type="arabicPeriod"/>
            </a:pPr>
            <a:r>
              <a:rPr lang="en-US" sz="2100" dirty="0">
                <a:solidFill>
                  <a:srgbClr val="073763"/>
                </a:solidFill>
              </a:rPr>
              <a:t>CDC. (2022, May 2). People with Certain Medical Conditions. Centers for Disease Control and Prevention. </a:t>
            </a:r>
            <a:r>
              <a:rPr lang="en-US" sz="2100" u="sng" dirty="0">
                <a:solidFill>
                  <a:srgbClr val="073763"/>
                </a:solidFill>
                <a:hlinkClick r:id="rId7">
                  <a:extLst>
                    <a:ext uri="{A12FA001-AC4F-418D-AE19-62706E023703}">
                      <ahyp:hlinkClr xmlns:ahyp="http://schemas.microsoft.com/office/drawing/2018/hyperlinkcolor" val="tx"/>
                    </a:ext>
                  </a:extLst>
                </a:hlinkClick>
              </a:rPr>
              <a:t>https://www.cdc.gov/coronavirus/2019-ncov/need-extra-precautions/people-with-medical-conditions.html</a:t>
            </a:r>
            <a:endParaRPr sz="2100" dirty="0">
              <a:solidFill>
                <a:srgbClr val="073763"/>
              </a:solidFill>
            </a:endParaRPr>
          </a:p>
          <a:p>
            <a:pPr marL="457200" lvl="0" indent="0" algn="l" rtl="0">
              <a:lnSpc>
                <a:spcPct val="95000"/>
              </a:lnSpc>
              <a:spcBef>
                <a:spcPts val="50"/>
              </a:spcBef>
              <a:spcAft>
                <a:spcPts val="0"/>
              </a:spcAft>
              <a:buNone/>
            </a:pPr>
            <a:endParaRPr sz="2100" dirty="0">
              <a:solidFill>
                <a:srgbClr val="073763"/>
              </a:solidFill>
            </a:endParaRPr>
          </a:p>
          <a:p>
            <a:pPr marL="457200" lvl="0" indent="-361950" algn="l" rtl="0">
              <a:lnSpc>
                <a:spcPct val="95000"/>
              </a:lnSpc>
              <a:spcBef>
                <a:spcPts val="50"/>
              </a:spcBef>
              <a:spcAft>
                <a:spcPts val="0"/>
              </a:spcAft>
              <a:buClr>
                <a:srgbClr val="073763"/>
              </a:buClr>
              <a:buSzPts val="2100"/>
              <a:buAutoNum type="arabicPeriod"/>
            </a:pPr>
            <a:r>
              <a:rPr lang="en-US" sz="2100" dirty="0">
                <a:solidFill>
                  <a:srgbClr val="073763"/>
                </a:solidFill>
              </a:rPr>
              <a:t>Orozco-Beltran, D., Sánchez-Molla, M., Sanchez, J. J., Mira, J. J., &amp; ValCrònic Research Group. (2017). Telemedicine in Primary Care for Patients With Chronic Conditions: The ValCrònic Quasi-Experimental Study. Journal of Medical Internet Research, 19(12), e400. </a:t>
            </a:r>
            <a:r>
              <a:rPr lang="en-US" sz="2100" u="sng" dirty="0">
                <a:solidFill>
                  <a:srgbClr val="073763"/>
                </a:solidFill>
                <a:hlinkClick r:id="rId8">
                  <a:extLst>
                    <a:ext uri="{A12FA001-AC4F-418D-AE19-62706E023703}">
                      <ahyp:hlinkClr xmlns:ahyp="http://schemas.microsoft.com/office/drawing/2018/hyperlinkcolor" val="tx"/>
                    </a:ext>
                  </a:extLst>
                </a:hlinkClick>
              </a:rPr>
              <a:t>https://doi.org/10.2196/jmir.7677</a:t>
            </a:r>
            <a:endParaRPr sz="2100" dirty="0">
              <a:solidFill>
                <a:srgbClr val="073763"/>
              </a:solidFill>
            </a:endParaRPr>
          </a:p>
          <a:p>
            <a:pPr marL="457200" lvl="0" indent="0" algn="l" rtl="0">
              <a:lnSpc>
                <a:spcPct val="95000"/>
              </a:lnSpc>
              <a:spcBef>
                <a:spcPts val="50"/>
              </a:spcBef>
              <a:spcAft>
                <a:spcPts val="0"/>
              </a:spcAft>
              <a:buNone/>
            </a:pPr>
            <a:endParaRPr sz="2100" dirty="0">
              <a:solidFill>
                <a:srgbClr val="073763"/>
              </a:solidFill>
            </a:endParaRPr>
          </a:p>
          <a:p>
            <a:pPr marL="457200" lvl="0" indent="-361950" algn="l" rtl="0">
              <a:lnSpc>
                <a:spcPct val="95000"/>
              </a:lnSpc>
              <a:spcBef>
                <a:spcPts val="50"/>
              </a:spcBef>
              <a:spcAft>
                <a:spcPts val="50"/>
              </a:spcAft>
              <a:buClr>
                <a:srgbClr val="073763"/>
              </a:buClr>
              <a:buSzPts val="2100"/>
              <a:buAutoNum type="arabicPeriod"/>
            </a:pPr>
            <a:r>
              <a:rPr lang="en-US" sz="2100" dirty="0">
                <a:solidFill>
                  <a:srgbClr val="073763"/>
                </a:solidFill>
              </a:rPr>
              <a:t>Reed, M. E., Huang, J., Graetz, I., Lee, C., Muelly, E., Kennedy, C., &amp; Kim, E. (2020). Patient Characteristics Associated With Choosing a Telemedicine Visit vs Office Visit With the Same Primary Care Clinicians. JAMA Network Open, 3(6), e205873. </a:t>
            </a:r>
            <a:r>
              <a:rPr lang="en-US" sz="2100" u="sng" dirty="0">
                <a:solidFill>
                  <a:srgbClr val="073763"/>
                </a:solidFill>
                <a:hlinkClick r:id="rId9">
                  <a:extLst>
                    <a:ext uri="{A12FA001-AC4F-418D-AE19-62706E023703}">
                      <ahyp:hlinkClr xmlns:ahyp="http://schemas.microsoft.com/office/drawing/2018/hyperlinkcolor" val="tx"/>
                    </a:ext>
                  </a:extLst>
                </a:hlinkClick>
              </a:rPr>
              <a:t>https://doi.org/10.1001/jamanetworkopen.2020.5873</a:t>
            </a:r>
            <a:r>
              <a:rPr lang="en-US" sz="2100" dirty="0">
                <a:solidFill>
                  <a:srgbClr val="073763"/>
                </a:solidFill>
              </a:rPr>
              <a:t> </a:t>
            </a:r>
            <a:endParaRPr sz="2100" dirty="0">
              <a:solidFill>
                <a:srgbClr val="073763"/>
              </a:solidFill>
            </a:endParaRPr>
          </a:p>
        </p:txBody>
      </p:sp>
      <p:sp>
        <p:nvSpPr>
          <p:cNvPr id="130" name="Google Shape;130;g15beef04a0e_1_1"/>
          <p:cNvSpPr/>
          <p:nvPr/>
        </p:nvSpPr>
        <p:spPr>
          <a:xfrm>
            <a:off x="29189525" y="30443725"/>
            <a:ext cx="12534600" cy="1385400"/>
          </a:xfrm>
          <a:prstGeom prst="rect">
            <a:avLst/>
          </a:prstGeom>
          <a:solidFill>
            <a:schemeClr val="lt1"/>
          </a:solidFill>
          <a:ln>
            <a:noFill/>
          </a:ln>
          <a:effectLst>
            <a:outerShdw blurRad="128588" dist="76200" dir="7500000" algn="bl" rotWithShape="0">
              <a:srgbClr val="000000">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131;g15beef04a0e_1_1"/>
          <p:cNvSpPr/>
          <p:nvPr/>
        </p:nvSpPr>
        <p:spPr>
          <a:xfrm>
            <a:off x="30824975" y="29905775"/>
            <a:ext cx="9263700" cy="710100"/>
          </a:xfrm>
          <a:prstGeom prst="rect">
            <a:avLst/>
          </a:prstGeom>
          <a:solidFill>
            <a:srgbClr val="CC0066"/>
          </a:solidFill>
          <a:ln>
            <a:noFill/>
          </a:ln>
          <a:effectLst>
            <a:outerShdw blurRad="114300" dist="76200" dir="8520000" algn="bl" rotWithShape="0">
              <a:schemeClr val="dk1">
                <a:alpha val="70000"/>
              </a:schemeClr>
            </a:outerShdw>
          </a:effectLst>
        </p:spPr>
        <p:txBody>
          <a:bodyPr spcFirstLastPara="1" wrap="square" lIns="134950" tIns="71975" rIns="134950" bIns="67475" anchor="ctr" anchorCtr="0">
            <a:noAutofit/>
          </a:bodyPr>
          <a:lstStyle/>
          <a:p>
            <a:pPr marL="0" marR="0" lvl="0" indent="0" algn="ctr" rtl="0">
              <a:spcBef>
                <a:spcPts val="0"/>
              </a:spcBef>
              <a:spcAft>
                <a:spcPts val="0"/>
              </a:spcAft>
              <a:buNone/>
            </a:pPr>
            <a:r>
              <a:rPr lang="en-US" sz="3200" dirty="0">
                <a:solidFill>
                  <a:schemeClr val="lt1"/>
                </a:solidFill>
                <a:latin typeface="Montserrat SemiBold"/>
                <a:ea typeface="Montserrat SemiBold"/>
                <a:cs typeface="Montserrat SemiBold"/>
                <a:sym typeface="Montserrat SemiBold"/>
              </a:rPr>
              <a:t>ACKNOWLEDGEMENTS</a:t>
            </a:r>
            <a:endParaRPr sz="3200" dirty="0">
              <a:latin typeface="Montserrat SemiBold"/>
              <a:ea typeface="Montserrat SemiBold"/>
              <a:cs typeface="Montserrat SemiBold"/>
              <a:sym typeface="Montserrat SemiBold"/>
            </a:endParaRPr>
          </a:p>
        </p:txBody>
      </p:sp>
      <p:sp>
        <p:nvSpPr>
          <p:cNvPr id="132" name="Google Shape;132;g15beef04a0e_1_1"/>
          <p:cNvSpPr txBox="1"/>
          <p:nvPr/>
        </p:nvSpPr>
        <p:spPr>
          <a:xfrm>
            <a:off x="29627000" y="30925750"/>
            <a:ext cx="11639700" cy="677100"/>
          </a:xfrm>
          <a:prstGeom prst="rect">
            <a:avLst/>
          </a:prstGeom>
          <a:noFill/>
          <a:ln>
            <a:noFill/>
          </a:ln>
        </p:spPr>
        <p:txBody>
          <a:bodyPr spcFirstLastPara="1" wrap="square" lIns="91425" tIns="45700" rIns="91425" bIns="45700" anchor="t" anchorCtr="0">
            <a:spAutoFit/>
          </a:bodyPr>
          <a:lstStyle/>
          <a:p>
            <a:pPr marL="0" lvl="0" indent="0" algn="l" rtl="0">
              <a:lnSpc>
                <a:spcPct val="95000"/>
              </a:lnSpc>
              <a:spcBef>
                <a:spcPts val="0"/>
              </a:spcBef>
              <a:spcAft>
                <a:spcPts val="0"/>
              </a:spcAft>
              <a:buNone/>
            </a:pPr>
            <a:r>
              <a:rPr lang="en-US" sz="2000" dirty="0"/>
              <a:t>We’d like to acknowledge Mr. Akini James and our statistician Mr. Rameez Baksh, for the guidance and for assisting us in this study.</a:t>
            </a:r>
            <a:endParaRPr sz="2000" dirty="0"/>
          </a:p>
        </p:txBody>
      </p:sp>
      <p:pic>
        <p:nvPicPr>
          <p:cNvPr id="133" name="Google Shape;133;g15beef04a0e_1_1"/>
          <p:cNvPicPr preferRelativeResize="0"/>
          <p:nvPr/>
        </p:nvPicPr>
        <p:blipFill>
          <a:blip r:embed="rId10">
            <a:alphaModFix/>
          </a:blip>
          <a:stretch>
            <a:fillRect/>
          </a:stretch>
        </p:blipFill>
        <p:spPr>
          <a:xfrm>
            <a:off x="38005052" y="1322890"/>
            <a:ext cx="4332149" cy="4332149"/>
          </a:xfrm>
          <a:prstGeom prst="rect">
            <a:avLst/>
          </a:prstGeom>
          <a:noFill/>
          <a:ln>
            <a:noFill/>
          </a:ln>
          <a:effectLst>
            <a:outerShdw blurRad="185738" algn="bl" rotWithShape="0">
              <a:srgbClr val="000000">
                <a:alpha val="50000"/>
              </a:srgbClr>
            </a:outerShdw>
          </a:effectLst>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894</Words>
  <Application>Microsoft Office PowerPoint</Application>
  <PresentationFormat>Custom</PresentationFormat>
  <Paragraphs>54</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Montserrat Medium</vt:lpstr>
      <vt:lpstr>Montserrat</vt:lpstr>
      <vt:lpstr>Arial</vt:lpstr>
      <vt:lpstr>Times New Roman</vt:lpstr>
      <vt:lpstr>Montserrat SemiBold</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 Ivey</dc:creator>
  <cp:lastModifiedBy>Jessie Gopaulsingh</cp:lastModifiedBy>
  <cp:revision>5</cp:revision>
  <dcterms:created xsi:type="dcterms:W3CDTF">2019-03-14T15:14:46Z</dcterms:created>
  <dcterms:modified xsi:type="dcterms:W3CDTF">2022-10-02T22:44:21Z</dcterms:modified>
</cp:coreProperties>
</file>