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20104100" cy="15081250"/>
  <p:notesSz cx="20104100" cy="15081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1507" y="7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4675187"/>
            <a:ext cx="17088486" cy="31670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8445500"/>
            <a:ext cx="14072870" cy="3770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3468687"/>
            <a:ext cx="8745284" cy="99536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3468687"/>
            <a:ext cx="8745284" cy="99536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98016" y="300206"/>
            <a:ext cx="1615413" cy="263252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603250"/>
            <a:ext cx="18093690" cy="241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3468687"/>
            <a:ext cx="18093690" cy="99536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4025563"/>
            <a:ext cx="6433312" cy="7540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4025563"/>
            <a:ext cx="4623943" cy="7540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4025563"/>
            <a:ext cx="4623943" cy="7540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image" Target="../media/image3.png"/><Relationship Id="rId7" Type="http://schemas.openxmlformats.org/officeDocument/2006/relationships/hyperlink" Target="https://www.who.int/news-room/feature-stories/detail/trinidad-and-tobago-empowering-communities-to-prevent-and-self-manage-noncommunicable-diseases#%3A~%3Atext%3DTrinidad%20and%20Tobago%2C%20like%20many%2Coccurring%20in%20people%20under%2070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hyperlink" Target="mailto:lisa.benjamin@sta.uwi.edu" TargetMode="External"/><Relationship Id="rId5" Type="http://schemas.openxmlformats.org/officeDocument/2006/relationships/hyperlink" Target="mailto:wendyann.antoine@my.uwi.edu" TargetMode="External"/><Relationship Id="rId4" Type="http://schemas.openxmlformats.org/officeDocument/2006/relationships/image" Target="../media/image4.pn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281632" y="6626923"/>
            <a:ext cx="5690235" cy="7918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0810" marR="5080" indent="-118745" algn="just">
              <a:lnSpc>
                <a:spcPct val="100000"/>
              </a:lnSpc>
              <a:spcBef>
                <a:spcPts val="105"/>
              </a:spcBef>
            </a:pPr>
            <a:r>
              <a:rPr sz="1250" spc="10" dirty="0">
                <a:latin typeface="Palatino Linotype"/>
                <a:cs typeface="Palatino Linotype"/>
              </a:rPr>
              <a:t>There </a:t>
            </a:r>
            <a:r>
              <a:rPr sz="1250" spc="-65" dirty="0">
                <a:latin typeface="Palatino Linotype"/>
                <a:cs typeface="Palatino Linotype"/>
              </a:rPr>
              <a:t>was </a:t>
            </a:r>
            <a:r>
              <a:rPr sz="1250" dirty="0">
                <a:latin typeface="Palatino Linotype"/>
                <a:cs typeface="Palatino Linotype"/>
              </a:rPr>
              <a:t>the</a:t>
            </a:r>
            <a:r>
              <a:rPr sz="1250" spc="5" dirty="0">
                <a:latin typeface="Palatino Linotype"/>
                <a:cs typeface="Palatino Linotype"/>
              </a:rPr>
              <a:t> </a:t>
            </a:r>
            <a:r>
              <a:rPr sz="1250" spc="-35" dirty="0">
                <a:latin typeface="Palatino Linotype"/>
                <a:cs typeface="Palatino Linotype"/>
              </a:rPr>
              <a:t>largest</a:t>
            </a:r>
            <a:r>
              <a:rPr sz="1250" spc="-30" dirty="0">
                <a:latin typeface="Palatino Linotype"/>
                <a:cs typeface="Palatino Linotype"/>
              </a:rPr>
              <a:t> </a:t>
            </a:r>
            <a:r>
              <a:rPr sz="1250" spc="-25" dirty="0">
                <a:latin typeface="Palatino Linotype"/>
                <a:cs typeface="Palatino Linotype"/>
              </a:rPr>
              <a:t>decrease </a:t>
            </a:r>
            <a:r>
              <a:rPr sz="1250" dirty="0">
                <a:latin typeface="Palatino Linotype"/>
                <a:cs typeface="Palatino Linotype"/>
              </a:rPr>
              <a:t>in </a:t>
            </a:r>
            <a:r>
              <a:rPr sz="1250" spc="-30" dirty="0">
                <a:latin typeface="Palatino Linotype"/>
                <a:cs typeface="Palatino Linotype"/>
              </a:rPr>
              <a:t>medical staff availability </a:t>
            </a:r>
            <a:r>
              <a:rPr sz="1250" spc="-35" dirty="0">
                <a:latin typeface="Palatino Linotype"/>
                <a:cs typeface="Palatino Linotype"/>
              </a:rPr>
              <a:t>during </a:t>
            </a:r>
            <a:r>
              <a:rPr sz="1250" dirty="0">
                <a:latin typeface="Palatino Linotype"/>
                <a:cs typeface="Palatino Linotype"/>
              </a:rPr>
              <a:t>the </a:t>
            </a:r>
            <a:r>
              <a:rPr sz="1250" spc="10" dirty="0">
                <a:latin typeface="Palatino Linotype"/>
                <a:cs typeface="Palatino Linotype"/>
              </a:rPr>
              <a:t>COVID-19 </a:t>
            </a:r>
            <a:r>
              <a:rPr sz="1250" spc="15" dirty="0">
                <a:latin typeface="Palatino Linotype"/>
                <a:cs typeface="Palatino Linotype"/>
              </a:rPr>
              <a:t> </a:t>
            </a:r>
            <a:r>
              <a:rPr sz="1250" spc="-35" dirty="0">
                <a:latin typeface="Palatino Linotype"/>
                <a:cs typeface="Palatino Linotype"/>
              </a:rPr>
              <a:t>pandemic and </a:t>
            </a:r>
            <a:r>
              <a:rPr sz="1250" spc="-50" dirty="0">
                <a:latin typeface="Palatino Linotype"/>
                <a:cs typeface="Palatino Linotype"/>
              </a:rPr>
              <a:t>a </a:t>
            </a:r>
            <a:r>
              <a:rPr sz="1250" spc="-30" dirty="0">
                <a:latin typeface="Palatino Linotype"/>
                <a:cs typeface="Palatino Linotype"/>
              </a:rPr>
              <a:t>general </a:t>
            </a:r>
            <a:r>
              <a:rPr sz="1250" spc="-25" dirty="0">
                <a:latin typeface="Palatino Linotype"/>
                <a:cs typeface="Palatino Linotype"/>
              </a:rPr>
              <a:t>decrease </a:t>
            </a:r>
            <a:r>
              <a:rPr sz="1250" dirty="0">
                <a:latin typeface="Palatino Linotype"/>
                <a:cs typeface="Palatino Linotype"/>
              </a:rPr>
              <a:t>in </a:t>
            </a:r>
            <a:r>
              <a:rPr sz="1250" spc="-25" dirty="0">
                <a:latin typeface="Palatino Linotype"/>
                <a:cs typeface="Palatino Linotype"/>
              </a:rPr>
              <a:t>all </a:t>
            </a:r>
            <a:r>
              <a:rPr sz="1250" spc="-15" dirty="0">
                <a:latin typeface="Palatino Linotype"/>
                <a:cs typeface="Palatino Linotype"/>
              </a:rPr>
              <a:t>treatment </a:t>
            </a:r>
            <a:r>
              <a:rPr sz="1250" spc="-25" dirty="0">
                <a:latin typeface="Palatino Linotype"/>
                <a:cs typeface="Palatino Linotype"/>
              </a:rPr>
              <a:t>services across </a:t>
            </a:r>
            <a:r>
              <a:rPr sz="1250" dirty="0">
                <a:latin typeface="Palatino Linotype"/>
                <a:cs typeface="Palatino Linotype"/>
              </a:rPr>
              <a:t>the </a:t>
            </a:r>
            <a:r>
              <a:rPr sz="1250" spc="-30" dirty="0">
                <a:latin typeface="Palatino Linotype"/>
                <a:cs typeface="Palatino Linotype"/>
              </a:rPr>
              <a:t>board </a:t>
            </a:r>
            <a:r>
              <a:rPr sz="1250" spc="-10" dirty="0">
                <a:latin typeface="Palatino Linotype"/>
                <a:cs typeface="Palatino Linotype"/>
              </a:rPr>
              <a:t>except </a:t>
            </a:r>
            <a:r>
              <a:rPr sz="1250" spc="-5" dirty="0">
                <a:latin typeface="Palatino Linotype"/>
                <a:cs typeface="Palatino Linotype"/>
              </a:rPr>
              <a:t> </a:t>
            </a:r>
            <a:r>
              <a:rPr sz="1250" spc="-25" dirty="0">
                <a:latin typeface="Palatino Linotype"/>
                <a:cs typeface="Palatino Linotype"/>
              </a:rPr>
              <a:t>visiting </a:t>
            </a:r>
            <a:r>
              <a:rPr sz="1250" spc="-20" dirty="0">
                <a:latin typeface="Palatino Linotype"/>
                <a:cs typeface="Palatino Linotype"/>
              </a:rPr>
              <a:t>frequency which </a:t>
            </a:r>
            <a:r>
              <a:rPr sz="1250" spc="-45" dirty="0">
                <a:latin typeface="Palatino Linotype"/>
                <a:cs typeface="Palatino Linotype"/>
              </a:rPr>
              <a:t>stayed </a:t>
            </a:r>
            <a:r>
              <a:rPr sz="1250" dirty="0">
                <a:latin typeface="Palatino Linotype"/>
                <a:cs typeface="Palatino Linotype"/>
              </a:rPr>
              <a:t>the </a:t>
            </a:r>
            <a:r>
              <a:rPr sz="1250" spc="-45" dirty="0">
                <a:latin typeface="Palatino Linotype"/>
                <a:cs typeface="Palatino Linotype"/>
              </a:rPr>
              <a:t>same. </a:t>
            </a:r>
            <a:r>
              <a:rPr sz="1250" spc="10" dirty="0">
                <a:latin typeface="Palatino Linotype"/>
                <a:cs typeface="Palatino Linotype"/>
              </a:rPr>
              <a:t>There </a:t>
            </a:r>
            <a:r>
              <a:rPr sz="1250" spc="-65" dirty="0">
                <a:latin typeface="Palatino Linotype"/>
                <a:cs typeface="Palatino Linotype"/>
              </a:rPr>
              <a:t>was </a:t>
            </a:r>
            <a:r>
              <a:rPr sz="1250" dirty="0">
                <a:latin typeface="Palatino Linotype"/>
                <a:cs typeface="Palatino Linotype"/>
              </a:rPr>
              <a:t>no </a:t>
            </a:r>
            <a:r>
              <a:rPr sz="1250" spc="-20" dirty="0">
                <a:latin typeface="Palatino Linotype"/>
                <a:cs typeface="Palatino Linotype"/>
              </a:rPr>
              <a:t>increase </a:t>
            </a:r>
            <a:r>
              <a:rPr sz="1250" dirty="0">
                <a:latin typeface="Palatino Linotype"/>
                <a:cs typeface="Palatino Linotype"/>
              </a:rPr>
              <a:t>in </a:t>
            </a:r>
            <a:r>
              <a:rPr sz="1250" spc="-50" dirty="0">
                <a:latin typeface="Palatino Linotype"/>
                <a:cs typeface="Palatino Linotype"/>
              </a:rPr>
              <a:t>any </a:t>
            </a:r>
            <a:r>
              <a:rPr sz="1250" spc="-20" dirty="0">
                <a:latin typeface="Palatino Linotype"/>
                <a:cs typeface="Palatino Linotype"/>
              </a:rPr>
              <a:t>service </a:t>
            </a:r>
            <a:r>
              <a:rPr sz="1250" spc="-15" dirty="0">
                <a:latin typeface="Palatino Linotype"/>
                <a:cs typeface="Palatino Linotype"/>
              </a:rPr>
              <a:t> </a:t>
            </a:r>
            <a:r>
              <a:rPr sz="1250" spc="-40" dirty="0">
                <a:latin typeface="Palatino Linotype"/>
                <a:cs typeface="Palatino Linotype"/>
              </a:rPr>
              <a:t>provided</a:t>
            </a:r>
            <a:r>
              <a:rPr sz="1250" spc="-50" dirty="0">
                <a:latin typeface="Palatino Linotype"/>
                <a:cs typeface="Palatino Linotype"/>
              </a:rPr>
              <a:t> </a:t>
            </a:r>
            <a:r>
              <a:rPr sz="1250" spc="-35" dirty="0">
                <a:latin typeface="Palatino Linotype"/>
                <a:cs typeface="Palatino Linotype"/>
              </a:rPr>
              <a:t>during</a:t>
            </a:r>
            <a:r>
              <a:rPr sz="1250" spc="-45" dirty="0">
                <a:latin typeface="Palatino Linotype"/>
                <a:cs typeface="Palatino Linotype"/>
              </a:rPr>
              <a:t> </a:t>
            </a:r>
            <a:r>
              <a:rPr sz="1250" dirty="0">
                <a:latin typeface="Palatino Linotype"/>
                <a:cs typeface="Palatino Linotype"/>
              </a:rPr>
              <a:t>the</a:t>
            </a:r>
            <a:r>
              <a:rPr sz="1250" spc="-45" dirty="0">
                <a:latin typeface="Palatino Linotype"/>
                <a:cs typeface="Palatino Linotype"/>
              </a:rPr>
              <a:t> </a:t>
            </a:r>
            <a:r>
              <a:rPr sz="1250" spc="-35" dirty="0">
                <a:latin typeface="Palatino Linotype"/>
                <a:cs typeface="Palatino Linotype"/>
              </a:rPr>
              <a:t>pandemic.</a:t>
            </a:r>
            <a:endParaRPr sz="1250">
              <a:latin typeface="Palatino Linotype"/>
              <a:cs typeface="Palatino Linotype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34223" y="11062316"/>
            <a:ext cx="5424975" cy="266491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499305" y="7482954"/>
            <a:ext cx="5424975" cy="266490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3551541" y="9890375"/>
            <a:ext cx="5864860" cy="400685"/>
          </a:xfrm>
          <a:prstGeom prst="rect">
            <a:avLst/>
          </a:prstGeom>
          <a:solidFill>
            <a:srgbClr val="1482A5"/>
          </a:solidFill>
        </p:spPr>
        <p:txBody>
          <a:bodyPr vert="horz" wrap="square" lIns="0" tIns="146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5"/>
              </a:spcBef>
            </a:pPr>
            <a:r>
              <a:rPr sz="2300" b="1" spc="5" dirty="0">
                <a:solidFill>
                  <a:srgbClr val="FFFFFF"/>
                </a:solidFill>
                <a:latin typeface="Calibri"/>
                <a:cs typeface="Calibri"/>
              </a:rPr>
              <a:t>Conclusion</a:t>
            </a:r>
            <a:endParaRPr sz="23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238071" y="3159346"/>
            <a:ext cx="5864687" cy="27605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50774" y="617672"/>
            <a:ext cx="13317855" cy="2858135"/>
          </a:xfrm>
          <a:prstGeom prst="rect">
            <a:avLst/>
          </a:prstGeom>
        </p:spPr>
        <p:txBody>
          <a:bodyPr vert="horz" wrap="square" lIns="0" tIns="57150" rIns="0" bIns="0" rtlCol="0">
            <a:spAutoFit/>
          </a:bodyPr>
          <a:lstStyle/>
          <a:p>
            <a:pPr marR="114300" algn="ctr">
              <a:lnSpc>
                <a:spcPct val="100000"/>
              </a:lnSpc>
              <a:spcBef>
                <a:spcPts val="450"/>
              </a:spcBef>
            </a:pPr>
            <a:r>
              <a:rPr sz="1800" b="1" spc="10" dirty="0">
                <a:latin typeface="Arial"/>
                <a:cs typeface="Arial"/>
              </a:rPr>
              <a:t>An</a:t>
            </a:r>
            <a:r>
              <a:rPr sz="1800" b="1" spc="-5" dirty="0">
                <a:latin typeface="Arial"/>
                <a:cs typeface="Arial"/>
              </a:rPr>
              <a:t> </a:t>
            </a:r>
            <a:r>
              <a:rPr sz="1800" b="1" spc="5" dirty="0">
                <a:latin typeface="Arial"/>
                <a:cs typeface="Arial"/>
              </a:rPr>
              <a:t>Investigation</a:t>
            </a:r>
            <a:r>
              <a:rPr sz="1800" b="1" dirty="0">
                <a:latin typeface="Arial"/>
                <a:cs typeface="Arial"/>
              </a:rPr>
              <a:t> </a:t>
            </a:r>
            <a:r>
              <a:rPr sz="1800" b="1" spc="5" dirty="0">
                <a:latin typeface="Arial"/>
                <a:cs typeface="Arial"/>
              </a:rPr>
              <a:t>into</a:t>
            </a:r>
            <a:r>
              <a:rPr sz="1800" b="1" dirty="0">
                <a:latin typeface="Arial"/>
                <a:cs typeface="Arial"/>
              </a:rPr>
              <a:t> </a:t>
            </a:r>
            <a:r>
              <a:rPr sz="1800" b="1" spc="10" dirty="0">
                <a:latin typeface="Arial"/>
                <a:cs typeface="Arial"/>
              </a:rPr>
              <a:t>the</a:t>
            </a:r>
            <a:r>
              <a:rPr sz="1800" b="1" dirty="0">
                <a:latin typeface="Arial"/>
                <a:cs typeface="Arial"/>
              </a:rPr>
              <a:t> </a:t>
            </a:r>
            <a:r>
              <a:rPr sz="1800" b="1" spc="5" dirty="0">
                <a:latin typeface="Arial"/>
                <a:cs typeface="Arial"/>
              </a:rPr>
              <a:t>impact</a:t>
            </a:r>
            <a:r>
              <a:rPr sz="1800" b="1" dirty="0">
                <a:latin typeface="Arial"/>
                <a:cs typeface="Arial"/>
              </a:rPr>
              <a:t> </a:t>
            </a:r>
            <a:r>
              <a:rPr sz="1800" b="1" spc="5" dirty="0">
                <a:latin typeface="Arial"/>
                <a:cs typeface="Arial"/>
              </a:rPr>
              <a:t>of</a:t>
            </a:r>
            <a:r>
              <a:rPr sz="1800" b="1" dirty="0">
                <a:latin typeface="Arial"/>
                <a:cs typeface="Arial"/>
              </a:rPr>
              <a:t> </a:t>
            </a:r>
            <a:r>
              <a:rPr sz="1800" b="1" spc="10" dirty="0">
                <a:latin typeface="Arial"/>
                <a:cs typeface="Arial"/>
              </a:rPr>
              <a:t>the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800" b="1" spc="5" dirty="0">
                <a:latin typeface="Arial"/>
                <a:cs typeface="Arial"/>
              </a:rPr>
              <a:t>COVID-19</a:t>
            </a:r>
            <a:r>
              <a:rPr sz="1800" b="1" spc="10" dirty="0">
                <a:latin typeface="Arial"/>
                <a:cs typeface="Arial"/>
              </a:rPr>
              <a:t> Pandemic on </a:t>
            </a:r>
            <a:r>
              <a:rPr sz="1800" b="1" spc="5" dirty="0">
                <a:latin typeface="Arial"/>
                <a:cs typeface="Arial"/>
              </a:rPr>
              <a:t>services</a:t>
            </a:r>
            <a:r>
              <a:rPr sz="1800" b="1" spc="10" dirty="0">
                <a:latin typeface="Arial"/>
                <a:cs typeface="Arial"/>
              </a:rPr>
              <a:t> for</a:t>
            </a:r>
            <a:r>
              <a:rPr sz="1800" b="1" spc="20" dirty="0">
                <a:latin typeface="Arial"/>
                <a:cs typeface="Arial"/>
              </a:rPr>
              <a:t> </a:t>
            </a:r>
            <a:r>
              <a:rPr sz="1800" b="1" spc="5" dirty="0">
                <a:latin typeface="Arial"/>
                <a:cs typeface="Arial"/>
              </a:rPr>
              <a:t>patient</a:t>
            </a:r>
            <a:r>
              <a:rPr sz="1800" b="1" spc="10" dirty="0">
                <a:latin typeface="Arial"/>
                <a:cs typeface="Arial"/>
              </a:rPr>
              <a:t> treatment</a:t>
            </a:r>
            <a:r>
              <a:rPr sz="1800" b="1" spc="15" dirty="0">
                <a:latin typeface="Arial"/>
                <a:cs typeface="Arial"/>
              </a:rPr>
              <a:t> </a:t>
            </a:r>
            <a:r>
              <a:rPr sz="1800" b="1" spc="10" dirty="0">
                <a:latin typeface="Arial"/>
                <a:cs typeface="Arial"/>
              </a:rPr>
              <a:t>and </a:t>
            </a:r>
            <a:r>
              <a:rPr sz="1800" b="1" spc="5" dirty="0">
                <a:latin typeface="Arial"/>
                <a:cs typeface="Arial"/>
              </a:rPr>
              <a:t>care</a:t>
            </a:r>
            <a:r>
              <a:rPr sz="1800" b="1" spc="15" dirty="0">
                <a:latin typeface="Arial"/>
                <a:cs typeface="Arial"/>
              </a:rPr>
              <a:t> </a:t>
            </a:r>
            <a:r>
              <a:rPr sz="1800" b="1" spc="10" dirty="0">
                <a:latin typeface="Arial"/>
                <a:cs typeface="Arial"/>
              </a:rPr>
              <a:t>for</a:t>
            </a:r>
            <a:r>
              <a:rPr sz="1800" b="1" spc="15" dirty="0">
                <a:latin typeface="Arial"/>
                <a:cs typeface="Arial"/>
              </a:rPr>
              <a:t> </a:t>
            </a:r>
            <a:r>
              <a:rPr sz="1800" b="1" spc="5" dirty="0">
                <a:latin typeface="Arial"/>
                <a:cs typeface="Arial"/>
              </a:rPr>
              <a:t>Non-Communicable</a:t>
            </a:r>
            <a:r>
              <a:rPr sz="1800" b="1" spc="10" dirty="0">
                <a:latin typeface="Arial"/>
                <a:cs typeface="Arial"/>
              </a:rPr>
              <a:t> </a:t>
            </a:r>
            <a:r>
              <a:rPr sz="1800" b="1" spc="5" dirty="0">
                <a:latin typeface="Arial"/>
                <a:cs typeface="Arial"/>
              </a:rPr>
              <a:t>Diseases</a:t>
            </a:r>
            <a:r>
              <a:rPr sz="1800" b="1" spc="10" dirty="0">
                <a:latin typeface="Arial"/>
                <a:cs typeface="Arial"/>
              </a:rPr>
              <a:t> </a:t>
            </a:r>
            <a:r>
              <a:rPr sz="1800" b="1" spc="5" dirty="0">
                <a:latin typeface="Arial"/>
                <a:cs typeface="Arial"/>
              </a:rPr>
              <a:t>in</a:t>
            </a:r>
            <a:r>
              <a:rPr sz="1800" b="1" spc="1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Trinidad</a:t>
            </a:r>
            <a:r>
              <a:rPr sz="1800" b="1" spc="10" dirty="0">
                <a:latin typeface="Arial"/>
                <a:cs typeface="Arial"/>
              </a:rPr>
              <a:t> and </a:t>
            </a:r>
            <a:r>
              <a:rPr sz="1800" b="1" spc="-15" dirty="0">
                <a:latin typeface="Arial"/>
                <a:cs typeface="Arial"/>
              </a:rPr>
              <a:t>Tobago.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950">
              <a:latin typeface="Arial"/>
              <a:cs typeface="Arial"/>
            </a:endParaRPr>
          </a:p>
          <a:p>
            <a:pPr marR="48895" algn="ctr">
              <a:lnSpc>
                <a:spcPct val="100000"/>
              </a:lnSpc>
              <a:tabLst>
                <a:tab pos="9871075" algn="l"/>
              </a:tabLst>
            </a:pPr>
            <a:r>
              <a:rPr sz="2200" b="1" spc="5" dirty="0">
                <a:latin typeface="Calibri"/>
                <a:cs typeface="Calibri"/>
              </a:rPr>
              <a:t>L.Agostini, </a:t>
            </a:r>
            <a:r>
              <a:rPr sz="2200" b="1" spc="-10" dirty="0">
                <a:latin typeface="Calibri"/>
                <a:cs typeface="Calibri"/>
              </a:rPr>
              <a:t>D.</a:t>
            </a:r>
            <a:r>
              <a:rPr sz="2200" b="1" spc="10" dirty="0">
                <a:latin typeface="Calibri"/>
                <a:cs typeface="Calibri"/>
              </a:rPr>
              <a:t> </a:t>
            </a:r>
            <a:r>
              <a:rPr sz="2200" b="1" spc="15" dirty="0">
                <a:latin typeface="Calibri"/>
                <a:cs typeface="Calibri"/>
              </a:rPr>
              <a:t>Aleong,</a:t>
            </a:r>
            <a:r>
              <a:rPr sz="2200" b="1" spc="10" dirty="0">
                <a:latin typeface="Calibri"/>
                <a:cs typeface="Calibri"/>
              </a:rPr>
              <a:t> </a:t>
            </a:r>
            <a:r>
              <a:rPr sz="2200" b="1" spc="15" dirty="0">
                <a:latin typeface="Calibri"/>
                <a:cs typeface="Calibri"/>
              </a:rPr>
              <a:t>A.</a:t>
            </a:r>
            <a:r>
              <a:rPr sz="2200" b="1" spc="10" dirty="0">
                <a:latin typeface="Calibri"/>
                <a:cs typeface="Calibri"/>
              </a:rPr>
              <a:t> </a:t>
            </a:r>
            <a:r>
              <a:rPr sz="2200" b="1" spc="5" dirty="0">
                <a:latin typeface="Calibri"/>
                <a:cs typeface="Calibri"/>
              </a:rPr>
              <a:t>Ali,</a:t>
            </a:r>
            <a:r>
              <a:rPr sz="2200" b="1" spc="10" dirty="0">
                <a:latin typeface="Calibri"/>
                <a:cs typeface="Calibri"/>
              </a:rPr>
              <a:t> </a:t>
            </a:r>
            <a:r>
              <a:rPr sz="2200" b="1" spc="15" dirty="0">
                <a:latin typeface="Calibri"/>
                <a:cs typeface="Calibri"/>
              </a:rPr>
              <a:t>R.</a:t>
            </a:r>
            <a:r>
              <a:rPr sz="2200" b="1" spc="10" dirty="0">
                <a:latin typeface="Calibri"/>
                <a:cs typeface="Calibri"/>
              </a:rPr>
              <a:t> </a:t>
            </a:r>
            <a:r>
              <a:rPr sz="2200" b="1" spc="5" dirty="0">
                <a:latin typeface="Calibri"/>
                <a:cs typeface="Calibri"/>
              </a:rPr>
              <a:t>Ali,</a:t>
            </a:r>
            <a:r>
              <a:rPr sz="2200" b="1" spc="10" dirty="0">
                <a:latin typeface="Calibri"/>
                <a:cs typeface="Calibri"/>
              </a:rPr>
              <a:t> </a:t>
            </a:r>
            <a:r>
              <a:rPr sz="2200" b="1" spc="-5" dirty="0">
                <a:latin typeface="Calibri"/>
                <a:cs typeface="Calibri"/>
              </a:rPr>
              <a:t>O.</a:t>
            </a:r>
            <a:r>
              <a:rPr sz="2200" b="1" spc="10" dirty="0">
                <a:latin typeface="Calibri"/>
                <a:cs typeface="Calibri"/>
              </a:rPr>
              <a:t> </a:t>
            </a:r>
            <a:r>
              <a:rPr sz="2200" b="1" spc="5" dirty="0">
                <a:latin typeface="Calibri"/>
                <a:cs typeface="Calibri"/>
              </a:rPr>
              <a:t>Alleyne,</a:t>
            </a:r>
            <a:r>
              <a:rPr sz="2200" b="1" spc="10" dirty="0">
                <a:latin typeface="Calibri"/>
                <a:cs typeface="Calibri"/>
              </a:rPr>
              <a:t> </a:t>
            </a:r>
            <a:r>
              <a:rPr sz="2200" b="1" spc="-80" dirty="0">
                <a:latin typeface="Calibri"/>
                <a:cs typeface="Calibri"/>
              </a:rPr>
              <a:t>W.</a:t>
            </a:r>
            <a:r>
              <a:rPr sz="2200" b="1" spc="10" dirty="0">
                <a:latin typeface="Calibri"/>
                <a:cs typeface="Calibri"/>
              </a:rPr>
              <a:t> </a:t>
            </a:r>
            <a:r>
              <a:rPr sz="2200" b="1" spc="5" dirty="0">
                <a:latin typeface="Calibri"/>
                <a:cs typeface="Calibri"/>
              </a:rPr>
              <a:t>Antoine,</a:t>
            </a:r>
            <a:r>
              <a:rPr sz="2200" b="1" spc="10" dirty="0">
                <a:latin typeface="Calibri"/>
                <a:cs typeface="Calibri"/>
              </a:rPr>
              <a:t> M.Baboolal, </a:t>
            </a:r>
            <a:r>
              <a:rPr sz="2200" b="1" spc="-95" dirty="0">
                <a:latin typeface="Calibri"/>
                <a:cs typeface="Calibri"/>
              </a:rPr>
              <a:t>V.</a:t>
            </a:r>
            <a:r>
              <a:rPr sz="2200" b="1" spc="15" dirty="0">
                <a:latin typeface="Calibri"/>
                <a:cs typeface="Calibri"/>
              </a:rPr>
              <a:t> </a:t>
            </a:r>
            <a:r>
              <a:rPr sz="2200" b="1" spc="10" dirty="0">
                <a:latin typeface="Calibri"/>
                <a:cs typeface="Calibri"/>
              </a:rPr>
              <a:t>Baboolal.	</a:t>
            </a:r>
            <a:r>
              <a:rPr sz="2200" b="1" spc="-55" dirty="0">
                <a:latin typeface="Calibri"/>
                <a:cs typeface="Calibri"/>
              </a:rPr>
              <a:t>Dr.</a:t>
            </a:r>
            <a:r>
              <a:rPr sz="2200" b="1" spc="-20" dirty="0">
                <a:latin typeface="Calibri"/>
                <a:cs typeface="Calibri"/>
              </a:rPr>
              <a:t> </a:t>
            </a:r>
            <a:r>
              <a:rPr sz="2200" b="1" spc="5" dirty="0">
                <a:latin typeface="Calibri"/>
                <a:cs typeface="Calibri"/>
              </a:rPr>
              <a:t>Lisa</a:t>
            </a:r>
            <a:r>
              <a:rPr sz="2200" b="1" spc="-20" dirty="0">
                <a:latin typeface="Calibri"/>
                <a:cs typeface="Calibri"/>
              </a:rPr>
              <a:t> </a:t>
            </a:r>
            <a:r>
              <a:rPr sz="2200" b="1" spc="10" dirty="0">
                <a:latin typeface="Calibri"/>
                <a:cs typeface="Calibri"/>
              </a:rPr>
              <a:t>Benjamin.</a:t>
            </a:r>
            <a:endParaRPr sz="2200">
              <a:latin typeface="Calibri"/>
              <a:cs typeface="Calibri"/>
            </a:endParaRPr>
          </a:p>
          <a:p>
            <a:pPr marR="37465" algn="ctr">
              <a:lnSpc>
                <a:spcPct val="100000"/>
              </a:lnSpc>
              <a:spcBef>
                <a:spcPts val="390"/>
              </a:spcBef>
            </a:pPr>
            <a:r>
              <a:rPr sz="1650" b="1" spc="7" baseline="32828" dirty="0">
                <a:latin typeface="Calibri"/>
                <a:cs typeface="Calibri"/>
              </a:rPr>
              <a:t>1</a:t>
            </a:r>
            <a:r>
              <a:rPr sz="1650" b="1" spc="195" baseline="32828" dirty="0">
                <a:latin typeface="Calibri"/>
                <a:cs typeface="Calibri"/>
              </a:rPr>
              <a:t> </a:t>
            </a:r>
            <a:r>
              <a:rPr sz="1650" spc="5" dirty="0">
                <a:latin typeface="Calibri"/>
                <a:cs typeface="Calibri"/>
              </a:rPr>
              <a:t>School of </a:t>
            </a:r>
            <a:r>
              <a:rPr sz="1650" dirty="0">
                <a:latin typeface="Calibri"/>
                <a:cs typeface="Calibri"/>
              </a:rPr>
              <a:t>veterinary</a:t>
            </a:r>
            <a:r>
              <a:rPr sz="1650" spc="5" dirty="0">
                <a:latin typeface="Calibri"/>
                <a:cs typeface="Calibri"/>
              </a:rPr>
              <a:t> medicine, </a:t>
            </a:r>
            <a:r>
              <a:rPr sz="1650" dirty="0">
                <a:latin typeface="Calibri"/>
                <a:cs typeface="Calibri"/>
              </a:rPr>
              <a:t>Faculty</a:t>
            </a:r>
            <a:r>
              <a:rPr sz="1650" spc="10" dirty="0">
                <a:latin typeface="Calibri"/>
                <a:cs typeface="Calibri"/>
              </a:rPr>
              <a:t> </a:t>
            </a:r>
            <a:r>
              <a:rPr sz="1650" spc="5" dirty="0">
                <a:latin typeface="Calibri"/>
                <a:cs typeface="Calibri"/>
              </a:rPr>
              <a:t>of Medical</a:t>
            </a:r>
            <a:r>
              <a:rPr sz="1650" spc="10" dirty="0">
                <a:latin typeface="Calibri"/>
                <a:cs typeface="Calibri"/>
              </a:rPr>
              <a:t> </a:t>
            </a:r>
            <a:r>
              <a:rPr sz="1650" spc="5" dirty="0">
                <a:latin typeface="Calibri"/>
                <a:cs typeface="Calibri"/>
              </a:rPr>
              <a:t>Sciences, The</a:t>
            </a:r>
            <a:r>
              <a:rPr sz="1650" dirty="0">
                <a:latin typeface="Calibri"/>
                <a:cs typeface="Calibri"/>
              </a:rPr>
              <a:t> </a:t>
            </a:r>
            <a:r>
              <a:rPr sz="1650" spc="10" dirty="0">
                <a:latin typeface="Calibri"/>
                <a:cs typeface="Calibri"/>
              </a:rPr>
              <a:t>UWI</a:t>
            </a:r>
            <a:endParaRPr sz="1650">
              <a:latin typeface="Calibri"/>
              <a:cs typeface="Calibri"/>
            </a:endParaRPr>
          </a:p>
          <a:p>
            <a:pPr marL="3664585">
              <a:lnSpc>
                <a:spcPct val="100000"/>
              </a:lnSpc>
              <a:spcBef>
                <a:spcPts val="850"/>
              </a:spcBef>
            </a:pPr>
            <a:r>
              <a:rPr sz="1450" spc="10" dirty="0">
                <a:solidFill>
                  <a:srgbClr val="44546A"/>
                </a:solidFill>
                <a:latin typeface="Calibri"/>
                <a:cs typeface="Calibri"/>
              </a:rPr>
              <a:t>e:</a:t>
            </a:r>
            <a:r>
              <a:rPr sz="1450" spc="30" dirty="0">
                <a:solidFill>
                  <a:srgbClr val="44546A"/>
                </a:solidFill>
                <a:latin typeface="Calibri"/>
                <a:cs typeface="Calibri"/>
              </a:rPr>
              <a:t> </a:t>
            </a:r>
            <a:r>
              <a:rPr sz="1450" u="heavy" spc="5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  <a:hlinkClick r:id="rId5"/>
              </a:rPr>
              <a:t>wendyann.antoine@my.uwi.edu</a:t>
            </a:r>
            <a:r>
              <a:rPr sz="1450" u="heavy" spc="70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 </a:t>
            </a:r>
            <a:r>
              <a:rPr sz="1450" u="heavy" spc="10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  <a:hlinkClick r:id="rId6"/>
              </a:rPr>
              <a:t>lisa.benjamin@sta.uwi.edu</a:t>
            </a:r>
            <a:endParaRPr sz="14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900">
              <a:latin typeface="Calibri"/>
              <a:cs typeface="Calibri"/>
            </a:endParaRPr>
          </a:p>
          <a:p>
            <a:pPr marL="120650" algn="ctr">
              <a:lnSpc>
                <a:spcPct val="100000"/>
              </a:lnSpc>
            </a:pPr>
            <a:r>
              <a:rPr sz="2300" b="1" dirty="0">
                <a:solidFill>
                  <a:srgbClr val="FFFFFF"/>
                </a:solidFill>
                <a:latin typeface="Calibri"/>
                <a:cs typeface="Calibri"/>
              </a:rPr>
              <a:t>Results</a:t>
            </a:r>
            <a:endParaRPr sz="23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728865" y="10251667"/>
            <a:ext cx="5459095" cy="19672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17400"/>
              </a:lnSpc>
              <a:spcBef>
                <a:spcPts val="90"/>
              </a:spcBef>
            </a:pPr>
            <a:r>
              <a:rPr sz="1550" spc="15" dirty="0">
                <a:latin typeface="Palatino Linotype"/>
                <a:cs typeface="Palatino Linotype"/>
              </a:rPr>
              <a:t>In </a:t>
            </a:r>
            <a:r>
              <a:rPr sz="1550" dirty="0">
                <a:latin typeface="Palatino Linotype"/>
                <a:cs typeface="Palatino Linotype"/>
              </a:rPr>
              <a:t>conclusion, </a:t>
            </a:r>
            <a:r>
              <a:rPr sz="1550" spc="5" dirty="0">
                <a:latin typeface="Palatino Linotype"/>
                <a:cs typeface="Palatino Linotype"/>
              </a:rPr>
              <a:t>this </a:t>
            </a:r>
            <a:r>
              <a:rPr sz="1550" spc="-35" dirty="0">
                <a:latin typeface="Palatino Linotype"/>
                <a:cs typeface="Palatino Linotype"/>
              </a:rPr>
              <a:t>study </a:t>
            </a:r>
            <a:r>
              <a:rPr sz="1550" spc="-10" dirty="0">
                <a:latin typeface="Palatino Linotype"/>
                <a:cs typeface="Palatino Linotype"/>
              </a:rPr>
              <a:t>found </a:t>
            </a:r>
            <a:r>
              <a:rPr sz="1550" spc="5" dirty="0">
                <a:latin typeface="Palatino Linotype"/>
                <a:cs typeface="Palatino Linotype"/>
              </a:rPr>
              <a:t>that </a:t>
            </a:r>
            <a:r>
              <a:rPr sz="1550" spc="65" dirty="0">
                <a:latin typeface="Palatino Linotype"/>
                <a:cs typeface="Palatino Linotype"/>
              </a:rPr>
              <a:t>NCD </a:t>
            </a:r>
            <a:r>
              <a:rPr sz="1550" spc="-15" dirty="0">
                <a:latin typeface="Palatino Linotype"/>
                <a:cs typeface="Palatino Linotype"/>
              </a:rPr>
              <a:t>patients </a:t>
            </a:r>
            <a:r>
              <a:rPr sz="1550" spc="-30" dirty="0">
                <a:latin typeface="Palatino Linotype"/>
                <a:cs typeface="Palatino Linotype"/>
              </a:rPr>
              <a:t>suffering </a:t>
            </a:r>
            <a:r>
              <a:rPr sz="1550" spc="-25" dirty="0">
                <a:latin typeface="Palatino Linotype"/>
                <a:cs typeface="Palatino Linotype"/>
              </a:rPr>
              <a:t> </a:t>
            </a:r>
            <a:r>
              <a:rPr sz="1550" spc="-10" dirty="0">
                <a:latin typeface="Palatino Linotype"/>
                <a:cs typeface="Palatino Linotype"/>
              </a:rPr>
              <a:t>from hypertension </a:t>
            </a:r>
            <a:r>
              <a:rPr sz="1550" spc="-20" dirty="0">
                <a:latin typeface="Palatino Linotype"/>
                <a:cs typeface="Palatino Linotype"/>
              </a:rPr>
              <a:t>belonging </a:t>
            </a:r>
            <a:r>
              <a:rPr sz="1550" spc="25" dirty="0">
                <a:latin typeface="Palatino Linotype"/>
                <a:cs typeface="Palatino Linotype"/>
              </a:rPr>
              <a:t>to </a:t>
            </a:r>
            <a:r>
              <a:rPr sz="1550" spc="60" dirty="0">
                <a:latin typeface="Palatino Linotype"/>
                <a:cs typeface="Palatino Linotype"/>
              </a:rPr>
              <a:t>NWRHA </a:t>
            </a:r>
            <a:r>
              <a:rPr sz="1550" spc="-30" dirty="0">
                <a:latin typeface="Palatino Linotype"/>
                <a:cs typeface="Palatino Linotype"/>
              </a:rPr>
              <a:t>and </a:t>
            </a:r>
            <a:r>
              <a:rPr sz="1550" spc="55" dirty="0">
                <a:latin typeface="Palatino Linotype"/>
                <a:cs typeface="Palatino Linotype"/>
              </a:rPr>
              <a:t>NCRHA </a:t>
            </a:r>
            <a:r>
              <a:rPr sz="1550" spc="60" dirty="0">
                <a:latin typeface="Palatino Linotype"/>
                <a:cs typeface="Palatino Linotype"/>
              </a:rPr>
              <a:t> </a:t>
            </a:r>
            <a:r>
              <a:rPr sz="1550" spc="-10" dirty="0">
                <a:latin typeface="Palatino Linotype"/>
                <a:cs typeface="Palatino Linotype"/>
              </a:rPr>
              <a:t>experienced </a:t>
            </a:r>
            <a:r>
              <a:rPr sz="1550" spc="10" dirty="0">
                <a:latin typeface="Palatino Linotype"/>
                <a:cs typeface="Palatino Linotype"/>
              </a:rPr>
              <a:t>the </a:t>
            </a:r>
            <a:r>
              <a:rPr sz="1550" spc="-20" dirty="0">
                <a:latin typeface="Palatino Linotype"/>
                <a:cs typeface="Palatino Linotype"/>
              </a:rPr>
              <a:t>greatest </a:t>
            </a:r>
            <a:r>
              <a:rPr sz="1550" spc="-25" dirty="0">
                <a:latin typeface="Palatino Linotype"/>
                <a:cs typeface="Palatino Linotype"/>
              </a:rPr>
              <a:t>impact </a:t>
            </a:r>
            <a:r>
              <a:rPr sz="1550" spc="25" dirty="0">
                <a:latin typeface="Palatino Linotype"/>
                <a:cs typeface="Palatino Linotype"/>
              </a:rPr>
              <a:t>on </a:t>
            </a:r>
            <a:r>
              <a:rPr sz="1550" dirty="0">
                <a:latin typeface="Palatino Linotype"/>
                <a:cs typeface="Palatino Linotype"/>
              </a:rPr>
              <a:t>their </a:t>
            </a:r>
            <a:r>
              <a:rPr sz="1550" spc="-10" dirty="0">
                <a:latin typeface="Palatino Linotype"/>
                <a:cs typeface="Palatino Linotype"/>
              </a:rPr>
              <a:t>treatment </a:t>
            </a:r>
            <a:r>
              <a:rPr sz="1550" spc="-20" dirty="0">
                <a:latin typeface="Palatino Linotype"/>
                <a:cs typeface="Palatino Linotype"/>
              </a:rPr>
              <a:t>plans. </a:t>
            </a:r>
            <a:r>
              <a:rPr sz="1550" spc="50" dirty="0">
                <a:latin typeface="Palatino Linotype"/>
                <a:cs typeface="Palatino Linotype"/>
              </a:rPr>
              <a:t>The </a:t>
            </a:r>
            <a:r>
              <a:rPr sz="1550" spc="55" dirty="0">
                <a:latin typeface="Palatino Linotype"/>
                <a:cs typeface="Palatino Linotype"/>
              </a:rPr>
              <a:t> </a:t>
            </a:r>
            <a:r>
              <a:rPr sz="1550" spc="-35" dirty="0">
                <a:latin typeface="Palatino Linotype"/>
                <a:cs typeface="Palatino Linotype"/>
              </a:rPr>
              <a:t>study </a:t>
            </a:r>
            <a:r>
              <a:rPr sz="1550" spc="-20" dirty="0">
                <a:latin typeface="Palatino Linotype"/>
                <a:cs typeface="Palatino Linotype"/>
              </a:rPr>
              <a:t>also </a:t>
            </a:r>
            <a:r>
              <a:rPr sz="1550" dirty="0">
                <a:latin typeface="Palatino Linotype"/>
                <a:cs typeface="Palatino Linotype"/>
              </a:rPr>
              <a:t>noted </a:t>
            </a:r>
            <a:r>
              <a:rPr sz="1550" spc="-20" dirty="0">
                <a:latin typeface="Palatino Linotype"/>
                <a:cs typeface="Palatino Linotype"/>
              </a:rPr>
              <a:t>changes </a:t>
            </a:r>
            <a:r>
              <a:rPr sz="1550" spc="15" dirty="0">
                <a:latin typeface="Palatino Linotype"/>
                <a:cs typeface="Palatino Linotype"/>
              </a:rPr>
              <a:t>in </a:t>
            </a:r>
            <a:r>
              <a:rPr sz="1550" spc="10" dirty="0">
                <a:latin typeface="Palatino Linotype"/>
                <a:cs typeface="Palatino Linotype"/>
              </a:rPr>
              <a:t>the </a:t>
            </a:r>
            <a:r>
              <a:rPr sz="1550" spc="-25" dirty="0">
                <a:latin typeface="Palatino Linotype"/>
                <a:cs typeface="Palatino Linotype"/>
              </a:rPr>
              <a:t>availability </a:t>
            </a:r>
            <a:r>
              <a:rPr sz="1550" spc="20" dirty="0">
                <a:latin typeface="Palatino Linotype"/>
                <a:cs typeface="Palatino Linotype"/>
              </a:rPr>
              <a:t>of </a:t>
            </a:r>
            <a:r>
              <a:rPr sz="1550" spc="-30" dirty="0">
                <a:latin typeface="Palatino Linotype"/>
                <a:cs typeface="Palatino Linotype"/>
              </a:rPr>
              <a:t>medical </a:t>
            </a:r>
            <a:r>
              <a:rPr sz="1550" spc="-25" dirty="0">
                <a:latin typeface="Palatino Linotype"/>
                <a:cs typeface="Palatino Linotype"/>
              </a:rPr>
              <a:t>staff </a:t>
            </a:r>
            <a:r>
              <a:rPr sz="1550" spc="-20" dirty="0">
                <a:latin typeface="Palatino Linotype"/>
                <a:cs typeface="Palatino Linotype"/>
              </a:rPr>
              <a:t> resulting </a:t>
            </a:r>
            <a:r>
              <a:rPr sz="1550" spc="15" dirty="0">
                <a:latin typeface="Palatino Linotype"/>
                <a:cs typeface="Palatino Linotype"/>
              </a:rPr>
              <a:t>in </a:t>
            </a:r>
            <a:r>
              <a:rPr sz="1550" spc="-25" dirty="0">
                <a:latin typeface="Palatino Linotype"/>
                <a:cs typeface="Palatino Linotype"/>
              </a:rPr>
              <a:t>longer </a:t>
            </a:r>
            <a:r>
              <a:rPr sz="1550" spc="10" dirty="0">
                <a:latin typeface="Palatino Linotype"/>
                <a:cs typeface="Palatino Linotype"/>
              </a:rPr>
              <a:t>than </a:t>
            </a:r>
            <a:r>
              <a:rPr sz="1550" spc="-30" dirty="0">
                <a:latin typeface="Palatino Linotype"/>
                <a:cs typeface="Palatino Linotype"/>
              </a:rPr>
              <a:t>usual waiting </a:t>
            </a:r>
            <a:r>
              <a:rPr sz="1550" spc="-20" dirty="0">
                <a:latin typeface="Palatino Linotype"/>
                <a:cs typeface="Palatino Linotype"/>
              </a:rPr>
              <a:t>times </a:t>
            </a:r>
            <a:r>
              <a:rPr sz="1550" spc="-5" dirty="0">
                <a:latin typeface="Palatino Linotype"/>
                <a:cs typeface="Palatino Linotype"/>
              </a:rPr>
              <a:t>for </a:t>
            </a:r>
            <a:r>
              <a:rPr sz="1550" spc="-30" dirty="0">
                <a:latin typeface="Palatino Linotype"/>
                <a:cs typeface="Palatino Linotype"/>
              </a:rPr>
              <a:t>follow </a:t>
            </a:r>
            <a:r>
              <a:rPr sz="1550" spc="-40" dirty="0">
                <a:latin typeface="Palatino Linotype"/>
                <a:cs typeface="Palatino Linotype"/>
              </a:rPr>
              <a:t>up </a:t>
            </a:r>
            <a:r>
              <a:rPr sz="1550" spc="-20" dirty="0">
                <a:latin typeface="Palatino Linotype"/>
                <a:cs typeface="Palatino Linotype"/>
              </a:rPr>
              <a:t>visits </a:t>
            </a:r>
            <a:r>
              <a:rPr sz="1550" spc="-15" dirty="0">
                <a:latin typeface="Palatino Linotype"/>
                <a:cs typeface="Palatino Linotype"/>
              </a:rPr>
              <a:t> </a:t>
            </a:r>
            <a:r>
              <a:rPr sz="1550" spc="-70" dirty="0">
                <a:latin typeface="Palatino Linotype"/>
                <a:cs typeface="Palatino Linotype"/>
              </a:rPr>
              <a:t>a</a:t>
            </a:r>
            <a:r>
              <a:rPr sz="1550" spc="35" dirty="0">
                <a:latin typeface="Palatino Linotype"/>
                <a:cs typeface="Palatino Linotype"/>
              </a:rPr>
              <a:t>t</a:t>
            </a:r>
            <a:r>
              <a:rPr sz="1550" spc="-55" dirty="0">
                <a:latin typeface="Palatino Linotype"/>
                <a:cs typeface="Palatino Linotype"/>
              </a:rPr>
              <a:t> </a:t>
            </a:r>
            <a:r>
              <a:rPr sz="1550" spc="5" dirty="0">
                <a:latin typeface="Palatino Linotype"/>
                <a:cs typeface="Palatino Linotype"/>
              </a:rPr>
              <a:t>h</a:t>
            </a:r>
            <a:r>
              <a:rPr sz="1550" spc="-25" dirty="0">
                <a:latin typeface="Palatino Linotype"/>
                <a:cs typeface="Palatino Linotype"/>
              </a:rPr>
              <a:t>ea</a:t>
            </a:r>
            <a:r>
              <a:rPr sz="1550" spc="-35" dirty="0">
                <a:latin typeface="Palatino Linotype"/>
                <a:cs typeface="Palatino Linotype"/>
              </a:rPr>
              <a:t>l</a:t>
            </a:r>
            <a:r>
              <a:rPr sz="1550" spc="30" dirty="0">
                <a:latin typeface="Palatino Linotype"/>
                <a:cs typeface="Palatino Linotype"/>
              </a:rPr>
              <a:t>th</a:t>
            </a:r>
            <a:r>
              <a:rPr sz="1550" spc="-55" dirty="0">
                <a:latin typeface="Palatino Linotype"/>
                <a:cs typeface="Palatino Linotype"/>
              </a:rPr>
              <a:t> </a:t>
            </a:r>
            <a:r>
              <a:rPr sz="1550" spc="-10" dirty="0">
                <a:latin typeface="Palatino Linotype"/>
                <a:cs typeface="Palatino Linotype"/>
              </a:rPr>
              <a:t>f</a:t>
            </a:r>
            <a:r>
              <a:rPr sz="1550" spc="-35" dirty="0">
                <a:latin typeface="Palatino Linotype"/>
                <a:cs typeface="Palatino Linotype"/>
              </a:rPr>
              <a:t>a</a:t>
            </a:r>
            <a:r>
              <a:rPr sz="1550" dirty="0">
                <a:latin typeface="Palatino Linotype"/>
                <a:cs typeface="Palatino Linotype"/>
              </a:rPr>
              <a:t>cil</a:t>
            </a:r>
            <a:r>
              <a:rPr sz="1550" spc="-10" dirty="0">
                <a:latin typeface="Palatino Linotype"/>
                <a:cs typeface="Palatino Linotype"/>
              </a:rPr>
              <a:t>i</a:t>
            </a:r>
            <a:r>
              <a:rPr sz="1550" spc="15" dirty="0">
                <a:latin typeface="Palatino Linotype"/>
                <a:cs typeface="Palatino Linotype"/>
              </a:rPr>
              <a:t>t</a:t>
            </a:r>
            <a:r>
              <a:rPr sz="1550" spc="5" dirty="0">
                <a:latin typeface="Palatino Linotype"/>
                <a:cs typeface="Palatino Linotype"/>
              </a:rPr>
              <a:t>i</a:t>
            </a:r>
            <a:r>
              <a:rPr sz="1550" spc="-10" dirty="0">
                <a:latin typeface="Palatino Linotype"/>
                <a:cs typeface="Palatino Linotype"/>
              </a:rPr>
              <a:t>es.</a:t>
            </a:r>
            <a:r>
              <a:rPr sz="1550" spc="-55" dirty="0">
                <a:latin typeface="Palatino Linotype"/>
                <a:cs typeface="Palatino Linotype"/>
              </a:rPr>
              <a:t> </a:t>
            </a:r>
            <a:r>
              <a:rPr sz="1550" spc="-20" dirty="0">
                <a:latin typeface="Palatino Linotype"/>
                <a:cs typeface="Palatino Linotype"/>
              </a:rPr>
              <a:t>Drug</a:t>
            </a:r>
            <a:r>
              <a:rPr sz="1550" spc="-55" dirty="0">
                <a:latin typeface="Palatino Linotype"/>
                <a:cs typeface="Palatino Linotype"/>
              </a:rPr>
              <a:t> </a:t>
            </a:r>
            <a:r>
              <a:rPr sz="1550" spc="-75" dirty="0">
                <a:latin typeface="Palatino Linotype"/>
                <a:cs typeface="Palatino Linotype"/>
              </a:rPr>
              <a:t>a</a:t>
            </a:r>
            <a:r>
              <a:rPr sz="1550" spc="-30" dirty="0">
                <a:latin typeface="Palatino Linotype"/>
                <a:cs typeface="Palatino Linotype"/>
              </a:rPr>
              <a:t>vail</a:t>
            </a:r>
            <a:r>
              <a:rPr sz="1550" spc="-55" dirty="0">
                <a:latin typeface="Palatino Linotype"/>
                <a:cs typeface="Palatino Linotype"/>
              </a:rPr>
              <a:t>a</a:t>
            </a:r>
            <a:r>
              <a:rPr sz="1550" spc="-5" dirty="0">
                <a:latin typeface="Palatino Linotype"/>
                <a:cs typeface="Palatino Linotype"/>
              </a:rPr>
              <a:t>bil</a:t>
            </a:r>
            <a:r>
              <a:rPr sz="1550" spc="-15" dirty="0">
                <a:latin typeface="Palatino Linotype"/>
                <a:cs typeface="Palatino Linotype"/>
              </a:rPr>
              <a:t>i</a:t>
            </a:r>
            <a:r>
              <a:rPr sz="1550" spc="-20" dirty="0">
                <a:latin typeface="Palatino Linotype"/>
                <a:cs typeface="Palatino Linotype"/>
              </a:rPr>
              <a:t>ty</a:t>
            </a:r>
            <a:r>
              <a:rPr sz="1550" spc="-55" dirty="0">
                <a:latin typeface="Palatino Linotype"/>
                <a:cs typeface="Palatino Linotype"/>
              </a:rPr>
              <a:t> </a:t>
            </a:r>
            <a:r>
              <a:rPr sz="1550" spc="25" dirty="0">
                <a:latin typeface="Palatino Linotype"/>
                <a:cs typeface="Palatino Linotype"/>
              </a:rPr>
              <a:t>to</a:t>
            </a:r>
            <a:r>
              <a:rPr sz="1550" spc="-55" dirty="0">
                <a:latin typeface="Palatino Linotype"/>
                <a:cs typeface="Palatino Linotype"/>
              </a:rPr>
              <a:t> </a:t>
            </a:r>
            <a:r>
              <a:rPr sz="1550" spc="65" dirty="0">
                <a:latin typeface="Palatino Linotype"/>
                <a:cs typeface="Palatino Linotype"/>
              </a:rPr>
              <a:t>NCD</a:t>
            </a:r>
            <a:r>
              <a:rPr sz="1550" spc="-55" dirty="0">
                <a:latin typeface="Palatino Linotype"/>
                <a:cs typeface="Palatino Linotype"/>
              </a:rPr>
              <a:t> </a:t>
            </a:r>
            <a:r>
              <a:rPr sz="1550" spc="-65" dirty="0">
                <a:latin typeface="Palatino Linotype"/>
                <a:cs typeface="Palatino Linotype"/>
              </a:rPr>
              <a:t>was</a:t>
            </a:r>
            <a:r>
              <a:rPr sz="1550" spc="-55" dirty="0">
                <a:latin typeface="Palatino Linotype"/>
                <a:cs typeface="Palatino Linotype"/>
              </a:rPr>
              <a:t> </a:t>
            </a:r>
            <a:r>
              <a:rPr sz="1550" spc="-20" dirty="0">
                <a:latin typeface="Palatino Linotype"/>
                <a:cs typeface="Palatino Linotype"/>
              </a:rPr>
              <a:t>also</a:t>
            </a:r>
            <a:r>
              <a:rPr sz="1550" spc="-55" dirty="0">
                <a:latin typeface="Palatino Linotype"/>
                <a:cs typeface="Palatino Linotype"/>
              </a:rPr>
              <a:t> </a:t>
            </a:r>
            <a:r>
              <a:rPr sz="1550" spc="10" dirty="0">
                <a:latin typeface="Palatino Linotype"/>
                <a:cs typeface="Palatino Linotype"/>
              </a:rPr>
              <a:t>n</a:t>
            </a:r>
            <a:r>
              <a:rPr sz="1550" spc="-50" dirty="0">
                <a:latin typeface="Palatino Linotype"/>
                <a:cs typeface="Palatino Linotype"/>
              </a:rPr>
              <a:t>eg</a:t>
            </a:r>
            <a:r>
              <a:rPr sz="1550" spc="-70" dirty="0">
                <a:latin typeface="Palatino Linotype"/>
                <a:cs typeface="Palatino Linotype"/>
              </a:rPr>
              <a:t>a</a:t>
            </a:r>
            <a:r>
              <a:rPr sz="1550" spc="15" dirty="0">
                <a:latin typeface="Palatino Linotype"/>
                <a:cs typeface="Palatino Linotype"/>
              </a:rPr>
              <a:t>t</a:t>
            </a:r>
            <a:r>
              <a:rPr sz="1550" spc="5" dirty="0">
                <a:latin typeface="Palatino Linotype"/>
                <a:cs typeface="Palatino Linotype"/>
              </a:rPr>
              <a:t>i</a:t>
            </a:r>
            <a:r>
              <a:rPr sz="1550" spc="-100" dirty="0">
                <a:latin typeface="Palatino Linotype"/>
                <a:cs typeface="Palatino Linotype"/>
              </a:rPr>
              <a:t>v</a:t>
            </a:r>
            <a:r>
              <a:rPr sz="1550" spc="-15" dirty="0">
                <a:latin typeface="Palatino Linotype"/>
                <a:cs typeface="Palatino Linotype"/>
              </a:rPr>
              <a:t>e</a:t>
            </a:r>
            <a:r>
              <a:rPr sz="1550" spc="-30" dirty="0">
                <a:latin typeface="Palatino Linotype"/>
                <a:cs typeface="Palatino Linotype"/>
              </a:rPr>
              <a:t>l</a:t>
            </a:r>
            <a:r>
              <a:rPr sz="1550" spc="-50" dirty="0">
                <a:latin typeface="Palatino Linotype"/>
                <a:cs typeface="Palatino Linotype"/>
              </a:rPr>
              <a:t>y  </a:t>
            </a:r>
            <a:r>
              <a:rPr sz="1550" spc="-35" dirty="0">
                <a:latin typeface="Palatino Linotype"/>
                <a:cs typeface="Palatino Linotype"/>
              </a:rPr>
              <a:t>during</a:t>
            </a:r>
            <a:r>
              <a:rPr sz="1550" spc="-60" dirty="0">
                <a:latin typeface="Palatino Linotype"/>
                <a:cs typeface="Palatino Linotype"/>
              </a:rPr>
              <a:t> </a:t>
            </a:r>
            <a:r>
              <a:rPr sz="1550" spc="10" dirty="0">
                <a:latin typeface="Palatino Linotype"/>
                <a:cs typeface="Palatino Linotype"/>
              </a:rPr>
              <a:t>the</a:t>
            </a:r>
            <a:r>
              <a:rPr sz="1550" spc="-55" dirty="0">
                <a:latin typeface="Palatino Linotype"/>
                <a:cs typeface="Palatino Linotype"/>
              </a:rPr>
              <a:t> </a:t>
            </a:r>
            <a:r>
              <a:rPr sz="1550" spc="25" dirty="0">
                <a:latin typeface="Palatino Linotype"/>
                <a:cs typeface="Palatino Linotype"/>
              </a:rPr>
              <a:t>COVID-19</a:t>
            </a:r>
            <a:r>
              <a:rPr sz="1550" spc="-55" dirty="0">
                <a:latin typeface="Palatino Linotype"/>
                <a:cs typeface="Palatino Linotype"/>
              </a:rPr>
              <a:t> </a:t>
            </a:r>
            <a:r>
              <a:rPr sz="1550" spc="-30" dirty="0">
                <a:latin typeface="Palatino Linotype"/>
                <a:cs typeface="Palatino Linotype"/>
              </a:rPr>
              <a:t>pandemic.</a:t>
            </a:r>
            <a:endParaRPr sz="1550">
              <a:latin typeface="Palatino Linotype"/>
              <a:cs typeface="Palatino Linotyp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551541" y="12307493"/>
            <a:ext cx="5864860" cy="330835"/>
          </a:xfrm>
          <a:prstGeom prst="rect">
            <a:avLst/>
          </a:prstGeom>
          <a:solidFill>
            <a:srgbClr val="1482A5"/>
          </a:solidFill>
        </p:spPr>
        <p:txBody>
          <a:bodyPr vert="horz" wrap="square" lIns="0" tIns="4889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85"/>
              </a:spcBef>
            </a:pPr>
            <a:r>
              <a:rPr sz="1450" b="1" spc="5" dirty="0">
                <a:solidFill>
                  <a:srgbClr val="FFFFFF"/>
                </a:solidFill>
                <a:latin typeface="Calibri"/>
                <a:cs typeface="Calibri"/>
              </a:rPr>
              <a:t>References</a:t>
            </a:r>
            <a:endParaRPr sz="145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578743" y="12747684"/>
            <a:ext cx="3455035" cy="1111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50" b="1" u="sng" spc="-10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Trinidad</a:t>
            </a:r>
            <a:r>
              <a:rPr sz="550" b="1" u="sng" spc="20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 </a:t>
            </a:r>
            <a:r>
              <a:rPr sz="550" b="1" u="sng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and</a:t>
            </a:r>
            <a:r>
              <a:rPr sz="550" b="1" u="sng" spc="5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 </a:t>
            </a:r>
            <a:r>
              <a:rPr sz="550" b="1" u="sng" spc="-5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Tobago:</a:t>
            </a:r>
            <a:r>
              <a:rPr sz="550" b="1" u="sng" spc="20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 </a:t>
            </a:r>
            <a:r>
              <a:rPr sz="550" b="1" u="sng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Empowering</a:t>
            </a:r>
            <a:r>
              <a:rPr sz="550" b="1" u="sng" spc="20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 </a:t>
            </a:r>
            <a:r>
              <a:rPr sz="550" b="1" u="sng" spc="-5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communities</a:t>
            </a:r>
            <a:r>
              <a:rPr sz="550" b="1" u="sng" spc="20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 </a:t>
            </a:r>
            <a:r>
              <a:rPr sz="550" b="1" u="sng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to</a:t>
            </a:r>
            <a:r>
              <a:rPr sz="550" b="1" u="sng" spc="20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 </a:t>
            </a:r>
            <a:r>
              <a:rPr sz="550" b="1" u="sng" spc="-5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prevent</a:t>
            </a:r>
            <a:r>
              <a:rPr sz="550" b="1" u="sng" spc="20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 </a:t>
            </a:r>
            <a:r>
              <a:rPr sz="550" b="1" u="sng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and</a:t>
            </a:r>
            <a:r>
              <a:rPr sz="550" b="1" u="sng" spc="20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 </a:t>
            </a:r>
            <a:r>
              <a:rPr sz="550" b="1" u="sng" spc="-5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self-manage</a:t>
            </a:r>
            <a:r>
              <a:rPr sz="550" b="1" u="sng" spc="20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 </a:t>
            </a:r>
            <a:r>
              <a:rPr sz="550" b="1" u="sng" spc="-5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noncommunicable</a:t>
            </a:r>
            <a:r>
              <a:rPr sz="550" b="1" u="sng" spc="20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 </a:t>
            </a:r>
            <a:r>
              <a:rPr sz="550" b="1" u="sng" spc="-5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diseases</a:t>
            </a:r>
            <a:r>
              <a:rPr sz="550" b="1" u="sng" spc="20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 </a:t>
            </a:r>
            <a:r>
              <a:rPr sz="550" b="1" u="sng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Times New Roman"/>
                <a:cs typeface="Times New Roman"/>
                <a:hlinkClick r:id="rId7"/>
              </a:rPr>
              <a:t>(who.int)</a:t>
            </a:r>
            <a:endParaRPr sz="5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551541" y="13623783"/>
            <a:ext cx="5864860" cy="330835"/>
          </a:xfrm>
          <a:prstGeom prst="rect">
            <a:avLst/>
          </a:prstGeom>
          <a:solidFill>
            <a:srgbClr val="1482A5"/>
          </a:solidFill>
        </p:spPr>
        <p:txBody>
          <a:bodyPr vert="horz" wrap="square" lIns="0" tIns="4889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85"/>
              </a:spcBef>
            </a:pPr>
            <a:r>
              <a:rPr sz="1450" b="1" spc="10" dirty="0">
                <a:solidFill>
                  <a:srgbClr val="FFFFFF"/>
                </a:solidFill>
                <a:latin typeface="Calibri"/>
                <a:cs typeface="Calibri"/>
              </a:rPr>
              <a:t>Acknowledgments</a:t>
            </a:r>
            <a:endParaRPr sz="145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487496" y="13953140"/>
            <a:ext cx="4255770" cy="94805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200" spc="-175" dirty="0">
                <a:latin typeface="Palatino Linotype"/>
                <a:cs typeface="Palatino Linotype"/>
              </a:rPr>
              <a:t>.</a:t>
            </a:r>
            <a:r>
              <a:rPr sz="1200" spc="20" dirty="0">
                <a:latin typeface="Palatino Linotype"/>
                <a:cs typeface="Palatino Linotype"/>
              </a:rPr>
              <a:t>W</a:t>
            </a:r>
            <a:r>
              <a:rPr sz="1200" spc="-15" dirty="0">
                <a:latin typeface="Palatino Linotype"/>
                <a:cs typeface="Palatino Linotype"/>
              </a:rPr>
              <a:t>e</a:t>
            </a:r>
            <a:r>
              <a:rPr sz="1200" spc="-45" dirty="0">
                <a:latin typeface="Palatino Linotype"/>
                <a:cs typeface="Palatino Linotype"/>
              </a:rPr>
              <a:t> </a:t>
            </a:r>
            <a:r>
              <a:rPr sz="1200" spc="-140" dirty="0">
                <a:latin typeface="Palatino Linotype"/>
                <a:cs typeface="Palatino Linotype"/>
              </a:rPr>
              <a:t>w</a:t>
            </a:r>
            <a:r>
              <a:rPr sz="1200" spc="-15" dirty="0">
                <a:latin typeface="Palatino Linotype"/>
                <a:cs typeface="Palatino Linotype"/>
              </a:rPr>
              <a:t>ou</a:t>
            </a:r>
            <a:r>
              <a:rPr sz="1200" spc="-25" dirty="0">
                <a:latin typeface="Palatino Linotype"/>
                <a:cs typeface="Palatino Linotype"/>
              </a:rPr>
              <a:t>l</a:t>
            </a:r>
            <a:r>
              <a:rPr sz="1200" spc="-50" dirty="0">
                <a:latin typeface="Palatino Linotype"/>
                <a:cs typeface="Palatino Linotype"/>
              </a:rPr>
              <a:t>d</a:t>
            </a:r>
            <a:r>
              <a:rPr sz="1200" spc="-4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li</a:t>
            </a:r>
            <a:r>
              <a:rPr sz="1200" spc="-40" dirty="0">
                <a:latin typeface="Palatino Linotype"/>
                <a:cs typeface="Palatino Linotype"/>
              </a:rPr>
              <a:t>k</a:t>
            </a:r>
            <a:r>
              <a:rPr sz="1200" spc="-15" dirty="0">
                <a:latin typeface="Palatino Linotype"/>
                <a:cs typeface="Palatino Linotype"/>
              </a:rPr>
              <a:t>e</a:t>
            </a:r>
            <a:r>
              <a:rPr sz="1200" spc="-45" dirty="0">
                <a:latin typeface="Palatino Linotype"/>
                <a:cs typeface="Palatino Linotype"/>
              </a:rPr>
              <a:t> </a:t>
            </a:r>
            <a:r>
              <a:rPr sz="1200" spc="10" dirty="0">
                <a:latin typeface="Palatino Linotype"/>
                <a:cs typeface="Palatino Linotype"/>
              </a:rPr>
              <a:t>to</a:t>
            </a:r>
            <a:r>
              <a:rPr sz="1200" spc="-4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thank</a:t>
            </a:r>
            <a:endParaRPr sz="1200">
              <a:latin typeface="Palatino Linotype"/>
              <a:cs typeface="Palatino Linotype"/>
            </a:endParaRPr>
          </a:p>
          <a:p>
            <a:pPr marL="225425" indent="-171450">
              <a:lnSpc>
                <a:spcPct val="100000"/>
              </a:lnSpc>
              <a:spcBef>
                <a:spcPts val="10"/>
              </a:spcBef>
              <a:buChar char="•"/>
              <a:tabLst>
                <a:tab pos="226060" algn="l"/>
              </a:tabLst>
            </a:pPr>
            <a:r>
              <a:rPr sz="1200" spc="5" dirty="0">
                <a:latin typeface="Palatino Linotype"/>
                <a:cs typeface="Palatino Linotype"/>
              </a:rPr>
              <a:t>T</a:t>
            </a:r>
            <a:r>
              <a:rPr sz="1200" spc="-5" dirty="0">
                <a:latin typeface="Palatino Linotype"/>
                <a:cs typeface="Palatino Linotype"/>
              </a:rPr>
              <a:t>rin</a:t>
            </a:r>
            <a:r>
              <a:rPr sz="1200" spc="-15" dirty="0">
                <a:latin typeface="Palatino Linotype"/>
                <a:cs typeface="Palatino Linotype"/>
              </a:rPr>
              <a:t>i</a:t>
            </a:r>
            <a:r>
              <a:rPr sz="1200" spc="-55" dirty="0">
                <a:latin typeface="Palatino Linotype"/>
                <a:cs typeface="Palatino Linotype"/>
              </a:rPr>
              <a:t>d</a:t>
            </a:r>
            <a:r>
              <a:rPr sz="1200" spc="-65" dirty="0">
                <a:latin typeface="Palatino Linotype"/>
                <a:cs typeface="Palatino Linotype"/>
              </a:rPr>
              <a:t>a</a:t>
            </a:r>
            <a:r>
              <a:rPr sz="1200" spc="-50" dirty="0">
                <a:latin typeface="Palatino Linotype"/>
                <a:cs typeface="Palatino Linotype"/>
              </a:rPr>
              <a:t>d</a:t>
            </a:r>
            <a:r>
              <a:rPr sz="1200" spc="-45" dirty="0">
                <a:latin typeface="Palatino Linotype"/>
                <a:cs typeface="Palatino Linotype"/>
              </a:rPr>
              <a:t> </a:t>
            </a:r>
            <a:r>
              <a:rPr sz="1200" spc="-15" dirty="0">
                <a:latin typeface="Palatino Linotype"/>
                <a:cs typeface="Palatino Linotype"/>
              </a:rPr>
              <a:t>a</a:t>
            </a:r>
            <a:r>
              <a:rPr sz="1200" spc="-30" dirty="0">
                <a:latin typeface="Palatino Linotype"/>
                <a:cs typeface="Palatino Linotype"/>
              </a:rPr>
              <a:t>n</a:t>
            </a:r>
            <a:r>
              <a:rPr sz="1200" spc="-50" dirty="0">
                <a:latin typeface="Palatino Linotype"/>
                <a:cs typeface="Palatino Linotype"/>
              </a:rPr>
              <a:t>d</a:t>
            </a:r>
            <a:r>
              <a:rPr sz="1200" spc="-45" dirty="0">
                <a:latin typeface="Palatino Linotype"/>
                <a:cs typeface="Palatino Linotype"/>
              </a:rPr>
              <a:t> </a:t>
            </a:r>
            <a:r>
              <a:rPr sz="1200" spc="5" dirty="0">
                <a:latin typeface="Palatino Linotype"/>
                <a:cs typeface="Palatino Linotype"/>
              </a:rPr>
              <a:t>T</a:t>
            </a:r>
            <a:r>
              <a:rPr sz="1200" spc="-10" dirty="0">
                <a:latin typeface="Palatino Linotype"/>
                <a:cs typeface="Palatino Linotype"/>
              </a:rPr>
              <a:t>o</a:t>
            </a:r>
            <a:r>
              <a:rPr sz="1200" spc="-25" dirty="0">
                <a:latin typeface="Palatino Linotype"/>
                <a:cs typeface="Palatino Linotype"/>
              </a:rPr>
              <a:t>b</a:t>
            </a:r>
            <a:r>
              <a:rPr sz="1200" spc="-45" dirty="0">
                <a:latin typeface="Palatino Linotype"/>
                <a:cs typeface="Palatino Linotype"/>
              </a:rPr>
              <a:t>a</a:t>
            </a:r>
            <a:r>
              <a:rPr sz="1200" spc="-90" dirty="0">
                <a:latin typeface="Palatino Linotype"/>
                <a:cs typeface="Palatino Linotype"/>
              </a:rPr>
              <a:t>g</a:t>
            </a:r>
            <a:r>
              <a:rPr sz="1200" spc="5" dirty="0">
                <a:latin typeface="Palatino Linotype"/>
                <a:cs typeface="Palatino Linotype"/>
              </a:rPr>
              <a:t>o</a:t>
            </a:r>
            <a:r>
              <a:rPr sz="1200" spc="-45" dirty="0">
                <a:latin typeface="Palatino Linotype"/>
                <a:cs typeface="Palatino Linotype"/>
              </a:rPr>
              <a:t> </a:t>
            </a:r>
            <a:r>
              <a:rPr sz="1200" spc="-35" dirty="0">
                <a:latin typeface="Palatino Linotype"/>
                <a:cs typeface="Palatino Linotype"/>
              </a:rPr>
              <a:t>di</a:t>
            </a:r>
            <a:r>
              <a:rPr sz="1200" spc="-50" dirty="0">
                <a:latin typeface="Palatino Linotype"/>
                <a:cs typeface="Palatino Linotype"/>
              </a:rPr>
              <a:t>a</a:t>
            </a:r>
            <a:r>
              <a:rPr sz="1200" spc="-10" dirty="0">
                <a:latin typeface="Palatino Linotype"/>
                <a:cs typeface="Palatino Linotype"/>
              </a:rPr>
              <a:t>b</a:t>
            </a:r>
            <a:r>
              <a:rPr sz="1200" spc="-20" dirty="0">
                <a:latin typeface="Palatino Linotype"/>
                <a:cs typeface="Palatino Linotype"/>
              </a:rPr>
              <a:t>e</a:t>
            </a:r>
            <a:r>
              <a:rPr sz="1200" spc="-10" dirty="0">
                <a:latin typeface="Palatino Linotype"/>
                <a:cs typeface="Palatino Linotype"/>
              </a:rPr>
              <a:t>tes</a:t>
            </a:r>
            <a:r>
              <a:rPr sz="1200" spc="-45" dirty="0">
                <a:latin typeface="Palatino Linotype"/>
                <a:cs typeface="Palatino Linotype"/>
              </a:rPr>
              <a:t> </a:t>
            </a:r>
            <a:r>
              <a:rPr sz="1200" spc="-20" dirty="0">
                <a:latin typeface="Palatino Linotype"/>
                <a:cs typeface="Palatino Linotype"/>
              </a:rPr>
              <a:t>associ</a:t>
            </a:r>
            <a:r>
              <a:rPr sz="1200" spc="-40" dirty="0">
                <a:latin typeface="Palatino Linotype"/>
                <a:cs typeface="Palatino Linotype"/>
              </a:rPr>
              <a:t>a</a:t>
            </a:r>
            <a:r>
              <a:rPr sz="1200" spc="5" dirty="0">
                <a:latin typeface="Palatino Linotype"/>
                <a:cs typeface="Palatino Linotype"/>
              </a:rPr>
              <a:t>t</a:t>
            </a:r>
            <a:r>
              <a:rPr sz="1200" spc="-5" dirty="0">
                <a:latin typeface="Palatino Linotype"/>
                <a:cs typeface="Palatino Linotype"/>
              </a:rPr>
              <a:t>i</a:t>
            </a:r>
            <a:r>
              <a:rPr sz="1200" spc="10" dirty="0">
                <a:latin typeface="Palatino Linotype"/>
                <a:cs typeface="Palatino Linotype"/>
              </a:rPr>
              <a:t>on</a:t>
            </a:r>
            <a:endParaRPr sz="1200">
              <a:latin typeface="Palatino Linotype"/>
              <a:cs typeface="Palatino Linotype"/>
            </a:endParaRPr>
          </a:p>
          <a:p>
            <a:pPr marL="225425" indent="-171450">
              <a:lnSpc>
                <a:spcPct val="100000"/>
              </a:lnSpc>
              <a:spcBef>
                <a:spcPts val="15"/>
              </a:spcBef>
              <a:buChar char="•"/>
              <a:tabLst>
                <a:tab pos="226060" algn="l"/>
              </a:tabLst>
            </a:pPr>
            <a:r>
              <a:rPr sz="1200" spc="-25" dirty="0">
                <a:latin typeface="Palatino Linotype"/>
                <a:cs typeface="Palatino Linotype"/>
              </a:rPr>
              <a:t>Trinidad</a:t>
            </a:r>
            <a:r>
              <a:rPr sz="1200" spc="-45" dirty="0">
                <a:latin typeface="Palatino Linotype"/>
                <a:cs typeface="Palatino Linotype"/>
              </a:rPr>
              <a:t> </a:t>
            </a:r>
            <a:r>
              <a:rPr sz="1200" spc="-30" dirty="0">
                <a:latin typeface="Palatino Linotype"/>
                <a:cs typeface="Palatino Linotype"/>
              </a:rPr>
              <a:t>and</a:t>
            </a:r>
            <a:r>
              <a:rPr sz="1200" spc="-40" dirty="0">
                <a:latin typeface="Palatino Linotype"/>
                <a:cs typeface="Palatino Linotype"/>
              </a:rPr>
              <a:t> </a:t>
            </a:r>
            <a:r>
              <a:rPr sz="1200" spc="-25" dirty="0">
                <a:latin typeface="Palatino Linotype"/>
                <a:cs typeface="Palatino Linotype"/>
              </a:rPr>
              <a:t>Tobago</a:t>
            </a:r>
            <a:r>
              <a:rPr sz="1200" spc="-4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Non</a:t>
            </a:r>
            <a:r>
              <a:rPr sz="1200" spc="-45" dirty="0">
                <a:latin typeface="Palatino Linotype"/>
                <a:cs typeface="Palatino Linotype"/>
              </a:rPr>
              <a:t> </a:t>
            </a:r>
            <a:r>
              <a:rPr sz="1200" spc="-15" dirty="0">
                <a:latin typeface="Palatino Linotype"/>
                <a:cs typeface="Palatino Linotype"/>
              </a:rPr>
              <a:t>Communicable</a:t>
            </a:r>
            <a:r>
              <a:rPr sz="1200" spc="-40" dirty="0">
                <a:latin typeface="Palatino Linotype"/>
                <a:cs typeface="Palatino Linotype"/>
              </a:rPr>
              <a:t> </a:t>
            </a:r>
            <a:r>
              <a:rPr sz="1200" spc="-30" dirty="0">
                <a:latin typeface="Palatino Linotype"/>
                <a:cs typeface="Palatino Linotype"/>
              </a:rPr>
              <a:t>disease</a:t>
            </a:r>
            <a:r>
              <a:rPr sz="1200" spc="-40" dirty="0">
                <a:latin typeface="Palatino Linotype"/>
                <a:cs typeface="Palatino Linotype"/>
              </a:rPr>
              <a:t> </a:t>
            </a:r>
            <a:r>
              <a:rPr sz="1200" spc="-15" dirty="0">
                <a:latin typeface="Palatino Linotype"/>
                <a:cs typeface="Palatino Linotype"/>
              </a:rPr>
              <a:t>foundation</a:t>
            </a:r>
            <a:endParaRPr sz="1200">
              <a:latin typeface="Palatino Linotype"/>
              <a:cs typeface="Palatino Linotype"/>
            </a:endParaRPr>
          </a:p>
          <a:p>
            <a:pPr marL="225425" indent="-171450">
              <a:lnSpc>
                <a:spcPct val="100000"/>
              </a:lnSpc>
              <a:spcBef>
                <a:spcPts val="10"/>
              </a:spcBef>
              <a:buChar char="•"/>
              <a:tabLst>
                <a:tab pos="226060" algn="l"/>
              </a:tabLst>
            </a:pPr>
            <a:r>
              <a:rPr sz="1200" spc="-45" dirty="0">
                <a:latin typeface="Palatino Linotype"/>
                <a:cs typeface="Palatino Linotype"/>
              </a:rPr>
              <a:t>M</a:t>
            </a:r>
            <a:r>
              <a:rPr sz="1200" spc="-25" dirty="0">
                <a:latin typeface="Palatino Linotype"/>
                <a:cs typeface="Palatino Linotype"/>
              </a:rPr>
              <a:t>e</a:t>
            </a:r>
            <a:r>
              <a:rPr sz="1200" spc="-60" dirty="0">
                <a:latin typeface="Palatino Linotype"/>
                <a:cs typeface="Palatino Linotype"/>
              </a:rPr>
              <a:t>m</a:t>
            </a:r>
            <a:r>
              <a:rPr sz="1200" spc="-20" dirty="0">
                <a:latin typeface="Palatino Linotype"/>
                <a:cs typeface="Palatino Linotype"/>
              </a:rPr>
              <a:t>bers</a:t>
            </a:r>
            <a:r>
              <a:rPr sz="1200" spc="-45" dirty="0">
                <a:latin typeface="Palatino Linotype"/>
                <a:cs typeface="Palatino Linotype"/>
              </a:rPr>
              <a:t> </a:t>
            </a:r>
            <a:r>
              <a:rPr sz="1200" spc="10" dirty="0">
                <a:latin typeface="Palatino Linotype"/>
                <a:cs typeface="Palatino Linotype"/>
              </a:rPr>
              <a:t>of</a:t>
            </a:r>
            <a:r>
              <a:rPr sz="1200" spc="-45" dirty="0">
                <a:latin typeface="Palatino Linotype"/>
                <a:cs typeface="Palatino Linotype"/>
              </a:rPr>
              <a:t> </a:t>
            </a:r>
            <a:r>
              <a:rPr sz="1200" spc="10" dirty="0">
                <a:latin typeface="Palatino Linotype"/>
                <a:cs typeface="Palatino Linotype"/>
              </a:rPr>
              <a:t>t</a:t>
            </a:r>
            <a:r>
              <a:rPr sz="1200" spc="5" dirty="0">
                <a:latin typeface="Palatino Linotype"/>
                <a:cs typeface="Palatino Linotype"/>
              </a:rPr>
              <a:t>h</a:t>
            </a:r>
            <a:r>
              <a:rPr sz="1200" spc="-15" dirty="0">
                <a:latin typeface="Palatino Linotype"/>
                <a:cs typeface="Palatino Linotype"/>
              </a:rPr>
              <a:t>e</a:t>
            </a:r>
            <a:r>
              <a:rPr sz="1200" spc="-45" dirty="0">
                <a:latin typeface="Palatino Linotype"/>
                <a:cs typeface="Palatino Linotype"/>
              </a:rPr>
              <a:t> </a:t>
            </a:r>
            <a:r>
              <a:rPr sz="1200" spc="-40" dirty="0">
                <a:latin typeface="Palatino Linotype"/>
                <a:cs typeface="Palatino Linotype"/>
              </a:rPr>
              <a:t>p</a:t>
            </a:r>
            <a:r>
              <a:rPr sz="1200" spc="-55" dirty="0">
                <a:latin typeface="Palatino Linotype"/>
                <a:cs typeface="Palatino Linotype"/>
              </a:rPr>
              <a:t>u</a:t>
            </a:r>
            <a:r>
              <a:rPr sz="1200" spc="-15" dirty="0">
                <a:latin typeface="Palatino Linotype"/>
                <a:cs typeface="Palatino Linotype"/>
              </a:rPr>
              <a:t>b</a:t>
            </a:r>
            <a:r>
              <a:rPr sz="1200" spc="-10" dirty="0">
                <a:latin typeface="Palatino Linotype"/>
                <a:cs typeface="Palatino Linotype"/>
              </a:rPr>
              <a:t>l</a:t>
            </a:r>
            <a:r>
              <a:rPr sz="1200" spc="-20" dirty="0">
                <a:latin typeface="Palatino Linotype"/>
                <a:cs typeface="Palatino Linotype"/>
              </a:rPr>
              <a:t>i</a:t>
            </a:r>
            <a:r>
              <a:rPr sz="1200" spc="10" dirty="0">
                <a:latin typeface="Palatino Linotype"/>
                <a:cs typeface="Palatino Linotype"/>
              </a:rPr>
              <a:t>c</a:t>
            </a:r>
            <a:r>
              <a:rPr sz="1200" spc="-45" dirty="0">
                <a:latin typeface="Palatino Linotype"/>
                <a:cs typeface="Palatino Linotype"/>
              </a:rPr>
              <a:t> </a:t>
            </a:r>
            <a:r>
              <a:rPr sz="1200" spc="-110" dirty="0">
                <a:latin typeface="Palatino Linotype"/>
                <a:cs typeface="Palatino Linotype"/>
              </a:rPr>
              <a:t>w</a:t>
            </a:r>
            <a:r>
              <a:rPr sz="1200" spc="-5" dirty="0">
                <a:latin typeface="Palatino Linotype"/>
                <a:cs typeface="Palatino Linotype"/>
              </a:rPr>
              <a:t>h</a:t>
            </a:r>
            <a:r>
              <a:rPr sz="1200" spc="5" dirty="0">
                <a:latin typeface="Palatino Linotype"/>
                <a:cs typeface="Palatino Linotype"/>
              </a:rPr>
              <a:t>o</a:t>
            </a:r>
            <a:r>
              <a:rPr sz="1200" spc="-45" dirty="0">
                <a:latin typeface="Palatino Linotype"/>
                <a:cs typeface="Palatino Linotype"/>
              </a:rPr>
              <a:t> </a:t>
            </a:r>
            <a:r>
              <a:rPr sz="1200" spc="-55" dirty="0">
                <a:latin typeface="Palatino Linotype"/>
                <a:cs typeface="Palatino Linotype"/>
              </a:rPr>
              <a:t>p</a:t>
            </a:r>
            <a:r>
              <a:rPr sz="1200" spc="-65" dirty="0">
                <a:latin typeface="Palatino Linotype"/>
                <a:cs typeface="Palatino Linotype"/>
              </a:rPr>
              <a:t>a</a:t>
            </a:r>
            <a:r>
              <a:rPr sz="1200" spc="-5" dirty="0">
                <a:latin typeface="Palatino Linotype"/>
                <a:cs typeface="Palatino Linotype"/>
              </a:rPr>
              <a:t>rt</a:t>
            </a:r>
            <a:r>
              <a:rPr sz="1200" spc="-15" dirty="0">
                <a:latin typeface="Palatino Linotype"/>
                <a:cs typeface="Palatino Linotype"/>
              </a:rPr>
              <a:t>i</a:t>
            </a:r>
            <a:r>
              <a:rPr sz="1200" spc="5" dirty="0">
                <a:latin typeface="Palatino Linotype"/>
                <a:cs typeface="Palatino Linotype"/>
              </a:rPr>
              <a:t>c</a:t>
            </a:r>
            <a:r>
              <a:rPr sz="1200" spc="-10" dirty="0">
                <a:latin typeface="Palatino Linotype"/>
                <a:cs typeface="Palatino Linotype"/>
              </a:rPr>
              <a:t>i</a:t>
            </a:r>
            <a:r>
              <a:rPr sz="1200" spc="-55" dirty="0">
                <a:latin typeface="Palatino Linotype"/>
                <a:cs typeface="Palatino Linotype"/>
              </a:rPr>
              <a:t>p</a:t>
            </a:r>
            <a:r>
              <a:rPr sz="1200" spc="-60" dirty="0">
                <a:latin typeface="Palatino Linotype"/>
                <a:cs typeface="Palatino Linotype"/>
              </a:rPr>
              <a:t>a</a:t>
            </a:r>
            <a:r>
              <a:rPr sz="1200" spc="-15" dirty="0">
                <a:latin typeface="Palatino Linotype"/>
                <a:cs typeface="Palatino Linotype"/>
              </a:rPr>
              <a:t>ted</a:t>
            </a:r>
            <a:r>
              <a:rPr sz="1200" spc="-45" dirty="0">
                <a:latin typeface="Palatino Linotype"/>
                <a:cs typeface="Palatino Linotype"/>
              </a:rPr>
              <a:t> </a:t>
            </a:r>
            <a:r>
              <a:rPr sz="1200" spc="5" dirty="0">
                <a:latin typeface="Palatino Linotype"/>
                <a:cs typeface="Palatino Linotype"/>
              </a:rPr>
              <a:t>in</a:t>
            </a:r>
            <a:r>
              <a:rPr sz="1200" spc="-45" dirty="0">
                <a:latin typeface="Palatino Linotype"/>
                <a:cs typeface="Palatino Linotype"/>
              </a:rPr>
              <a:t> </a:t>
            </a:r>
            <a:r>
              <a:rPr sz="1200" spc="10" dirty="0">
                <a:latin typeface="Palatino Linotype"/>
                <a:cs typeface="Palatino Linotype"/>
              </a:rPr>
              <a:t>t</a:t>
            </a:r>
            <a:r>
              <a:rPr sz="1200" spc="5" dirty="0">
                <a:latin typeface="Palatino Linotype"/>
                <a:cs typeface="Palatino Linotype"/>
              </a:rPr>
              <a:t>h</a:t>
            </a:r>
            <a:r>
              <a:rPr sz="1200" spc="-15" dirty="0">
                <a:latin typeface="Palatino Linotype"/>
                <a:cs typeface="Palatino Linotype"/>
              </a:rPr>
              <a:t>e</a:t>
            </a:r>
            <a:r>
              <a:rPr sz="1200" spc="-45" dirty="0">
                <a:latin typeface="Palatino Linotype"/>
                <a:cs typeface="Palatino Linotype"/>
              </a:rPr>
              <a:t> </a:t>
            </a:r>
            <a:r>
              <a:rPr sz="1200" spc="-15" dirty="0">
                <a:latin typeface="Palatino Linotype"/>
                <a:cs typeface="Palatino Linotype"/>
              </a:rPr>
              <a:t>quest</a:t>
            </a:r>
            <a:r>
              <a:rPr sz="1200" spc="-20" dirty="0">
                <a:latin typeface="Palatino Linotype"/>
                <a:cs typeface="Palatino Linotype"/>
              </a:rPr>
              <a:t>i</a:t>
            </a:r>
            <a:r>
              <a:rPr sz="1200" spc="-5" dirty="0">
                <a:latin typeface="Palatino Linotype"/>
                <a:cs typeface="Palatino Linotype"/>
              </a:rPr>
              <a:t>onna</a:t>
            </a:r>
            <a:r>
              <a:rPr sz="1200" spc="-15" dirty="0">
                <a:latin typeface="Palatino Linotype"/>
                <a:cs typeface="Palatino Linotype"/>
              </a:rPr>
              <a:t>i</a:t>
            </a:r>
            <a:r>
              <a:rPr sz="1200" spc="-20" dirty="0">
                <a:latin typeface="Palatino Linotype"/>
                <a:cs typeface="Palatino Linotype"/>
              </a:rPr>
              <a:t>re</a:t>
            </a:r>
            <a:endParaRPr sz="1200">
              <a:latin typeface="Palatino Linotype"/>
              <a:cs typeface="Palatino Linotype"/>
            </a:endParaRPr>
          </a:p>
          <a:p>
            <a:pPr marL="225425" indent="-171450">
              <a:lnSpc>
                <a:spcPct val="100000"/>
              </a:lnSpc>
              <a:spcBef>
                <a:spcPts val="15"/>
              </a:spcBef>
              <a:buChar char="•"/>
              <a:tabLst>
                <a:tab pos="226060" algn="l"/>
              </a:tabLst>
            </a:pPr>
            <a:r>
              <a:rPr sz="1200" spc="10" dirty="0">
                <a:latin typeface="Palatino Linotype"/>
                <a:cs typeface="Palatino Linotype"/>
              </a:rPr>
              <a:t>Our</a:t>
            </a:r>
            <a:r>
              <a:rPr sz="1200" spc="-5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tutor-</a:t>
            </a:r>
            <a:r>
              <a:rPr sz="1200" spc="-5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Dr.</a:t>
            </a:r>
            <a:r>
              <a:rPr sz="1200" spc="-50" dirty="0">
                <a:latin typeface="Palatino Linotype"/>
                <a:cs typeface="Palatino Linotype"/>
              </a:rPr>
              <a:t> </a:t>
            </a:r>
            <a:r>
              <a:rPr sz="1200" spc="-25" dirty="0">
                <a:latin typeface="Palatino Linotype"/>
                <a:cs typeface="Palatino Linotype"/>
              </a:rPr>
              <a:t>Lisa</a:t>
            </a:r>
            <a:r>
              <a:rPr sz="1200" spc="-50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benjamin</a:t>
            </a:r>
            <a:endParaRPr sz="1200">
              <a:latin typeface="Palatino Linotype"/>
              <a:cs typeface="Palatino Linotyp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57158" y="10620454"/>
            <a:ext cx="5864860" cy="451484"/>
          </a:xfrm>
          <a:prstGeom prst="rect">
            <a:avLst/>
          </a:prstGeom>
          <a:solidFill>
            <a:srgbClr val="1482A5"/>
          </a:solidFill>
        </p:spPr>
        <p:txBody>
          <a:bodyPr vert="horz" wrap="square" lIns="0" tIns="393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10"/>
              </a:spcBef>
            </a:pPr>
            <a:r>
              <a:rPr sz="2300" b="1" spc="5" dirty="0">
                <a:solidFill>
                  <a:srgbClr val="FFFFFF"/>
                </a:solidFill>
                <a:latin typeface="Calibri"/>
                <a:cs typeface="Calibri"/>
              </a:rPr>
              <a:t>Methodology</a:t>
            </a:r>
            <a:endParaRPr sz="23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57157" y="3370343"/>
            <a:ext cx="5604510" cy="330835"/>
          </a:xfrm>
          <a:prstGeom prst="rect">
            <a:avLst/>
          </a:prstGeom>
          <a:solidFill>
            <a:srgbClr val="1482A5"/>
          </a:solidFill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sz="2300" b="1" dirty="0">
                <a:solidFill>
                  <a:srgbClr val="FFFFFF"/>
                </a:solidFill>
                <a:latin typeface="Calibri"/>
                <a:cs typeface="Calibri"/>
              </a:rPr>
              <a:t>Introduction</a:t>
            </a:r>
            <a:endParaRPr sz="23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57158" y="7076999"/>
            <a:ext cx="5864860" cy="411480"/>
          </a:xfrm>
          <a:prstGeom prst="rect">
            <a:avLst/>
          </a:prstGeom>
          <a:solidFill>
            <a:srgbClr val="1482A5"/>
          </a:solidFill>
        </p:spPr>
        <p:txBody>
          <a:bodyPr vert="horz" wrap="square" lIns="0" tIns="1968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55"/>
              </a:spcBef>
            </a:pPr>
            <a:r>
              <a:rPr sz="2300" b="1" spc="5" dirty="0">
                <a:solidFill>
                  <a:srgbClr val="FFFFFF"/>
                </a:solidFill>
                <a:latin typeface="Calibri"/>
                <a:cs typeface="Calibri"/>
              </a:rPr>
              <a:t>Objective</a:t>
            </a:r>
            <a:endParaRPr sz="23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21413" y="7486859"/>
            <a:ext cx="5746115" cy="1501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7960" indent="-175895">
              <a:lnSpc>
                <a:spcPct val="100000"/>
              </a:lnSpc>
              <a:spcBef>
                <a:spcPts val="100"/>
              </a:spcBef>
              <a:buChar char="•"/>
              <a:tabLst>
                <a:tab pos="188595" algn="l"/>
              </a:tabLst>
            </a:pPr>
            <a:r>
              <a:rPr sz="1300" dirty="0">
                <a:latin typeface="Palatino Linotype"/>
                <a:cs typeface="Palatino Linotype"/>
              </a:rPr>
              <a:t>To</a:t>
            </a:r>
            <a:r>
              <a:rPr sz="1300" spc="-45" dirty="0">
                <a:latin typeface="Palatino Linotype"/>
                <a:cs typeface="Palatino Linotype"/>
              </a:rPr>
              <a:t> </a:t>
            </a:r>
            <a:r>
              <a:rPr sz="1300" spc="-25" dirty="0">
                <a:latin typeface="Palatino Linotype"/>
                <a:cs typeface="Palatino Linotype"/>
              </a:rPr>
              <a:t>determine</a:t>
            </a:r>
            <a:r>
              <a:rPr sz="1300" spc="-45" dirty="0">
                <a:latin typeface="Palatino Linotype"/>
                <a:cs typeface="Palatino Linotype"/>
              </a:rPr>
              <a:t> </a:t>
            </a:r>
            <a:r>
              <a:rPr sz="1300" spc="-55" dirty="0">
                <a:latin typeface="Palatino Linotype"/>
                <a:cs typeface="Palatino Linotype"/>
              </a:rPr>
              <a:t>how</a:t>
            </a:r>
            <a:r>
              <a:rPr sz="1300" spc="-45" dirty="0">
                <a:latin typeface="Palatino Linotype"/>
                <a:cs typeface="Palatino Linotype"/>
              </a:rPr>
              <a:t> </a:t>
            </a:r>
            <a:r>
              <a:rPr sz="1300" spc="5" dirty="0">
                <a:latin typeface="Palatino Linotype"/>
                <a:cs typeface="Palatino Linotype"/>
              </a:rPr>
              <a:t>COVID-19</a:t>
            </a:r>
            <a:r>
              <a:rPr sz="1300" spc="-45" dirty="0">
                <a:latin typeface="Palatino Linotype"/>
                <a:cs typeface="Palatino Linotype"/>
              </a:rPr>
              <a:t> </a:t>
            </a:r>
            <a:r>
              <a:rPr sz="1300" spc="-30" dirty="0">
                <a:latin typeface="Palatino Linotype"/>
                <a:cs typeface="Palatino Linotype"/>
              </a:rPr>
              <a:t>affected</a:t>
            </a:r>
            <a:r>
              <a:rPr sz="1300" spc="-45" dirty="0">
                <a:latin typeface="Palatino Linotype"/>
                <a:cs typeface="Palatino Linotype"/>
              </a:rPr>
              <a:t> </a:t>
            </a:r>
            <a:r>
              <a:rPr sz="1300" spc="-5" dirty="0">
                <a:latin typeface="Palatino Linotype"/>
                <a:cs typeface="Palatino Linotype"/>
              </a:rPr>
              <a:t>the</a:t>
            </a:r>
            <a:r>
              <a:rPr sz="1300" spc="-45" dirty="0">
                <a:latin typeface="Palatino Linotype"/>
                <a:cs typeface="Palatino Linotype"/>
              </a:rPr>
              <a:t> </a:t>
            </a:r>
            <a:r>
              <a:rPr sz="1300" spc="-20" dirty="0">
                <a:latin typeface="Palatino Linotype"/>
                <a:cs typeface="Palatino Linotype"/>
              </a:rPr>
              <a:t>treatment</a:t>
            </a:r>
            <a:r>
              <a:rPr sz="1300" spc="-40" dirty="0">
                <a:latin typeface="Palatino Linotype"/>
                <a:cs typeface="Palatino Linotype"/>
              </a:rPr>
              <a:t> </a:t>
            </a:r>
            <a:r>
              <a:rPr sz="1300" spc="10" dirty="0">
                <a:latin typeface="Palatino Linotype"/>
                <a:cs typeface="Palatino Linotype"/>
              </a:rPr>
              <a:t>of</a:t>
            </a:r>
            <a:r>
              <a:rPr sz="1300" spc="-45" dirty="0">
                <a:latin typeface="Palatino Linotype"/>
                <a:cs typeface="Palatino Linotype"/>
              </a:rPr>
              <a:t> </a:t>
            </a:r>
            <a:r>
              <a:rPr sz="1300" spc="-25" dirty="0">
                <a:latin typeface="Palatino Linotype"/>
                <a:cs typeface="Palatino Linotype"/>
              </a:rPr>
              <a:t>persons</a:t>
            </a:r>
            <a:r>
              <a:rPr sz="1300" spc="-45" dirty="0">
                <a:latin typeface="Palatino Linotype"/>
                <a:cs typeface="Palatino Linotype"/>
              </a:rPr>
              <a:t> </a:t>
            </a:r>
            <a:r>
              <a:rPr sz="1300" spc="-25" dirty="0">
                <a:latin typeface="Palatino Linotype"/>
                <a:cs typeface="Palatino Linotype"/>
              </a:rPr>
              <a:t>with</a:t>
            </a:r>
            <a:r>
              <a:rPr sz="1300" spc="-45" dirty="0">
                <a:latin typeface="Palatino Linotype"/>
                <a:cs typeface="Palatino Linotype"/>
              </a:rPr>
              <a:t> </a:t>
            </a:r>
            <a:r>
              <a:rPr sz="1300" spc="15" dirty="0">
                <a:latin typeface="Palatino Linotype"/>
                <a:cs typeface="Palatino Linotype"/>
              </a:rPr>
              <a:t>NCDs.</a:t>
            </a:r>
            <a:endParaRPr sz="1300">
              <a:latin typeface="Palatino Linotype"/>
              <a:cs typeface="Palatino Linotype"/>
            </a:endParaRPr>
          </a:p>
          <a:p>
            <a:pPr marL="187960" marR="31115" indent="-175895" algn="just">
              <a:lnSpc>
                <a:spcPct val="100000"/>
              </a:lnSpc>
              <a:spcBef>
                <a:spcPts val="1125"/>
              </a:spcBef>
              <a:buChar char="•"/>
              <a:tabLst>
                <a:tab pos="188595" algn="l"/>
              </a:tabLst>
            </a:pPr>
            <a:r>
              <a:rPr sz="1300" dirty="0">
                <a:latin typeface="Palatino Linotype"/>
                <a:cs typeface="Palatino Linotype"/>
              </a:rPr>
              <a:t>To </a:t>
            </a:r>
            <a:r>
              <a:rPr sz="1300" spc="-25" dirty="0">
                <a:latin typeface="Palatino Linotype"/>
                <a:cs typeface="Palatino Linotype"/>
              </a:rPr>
              <a:t>determine </a:t>
            </a:r>
            <a:r>
              <a:rPr sz="1300" spc="-55" dirty="0">
                <a:latin typeface="Palatino Linotype"/>
                <a:cs typeface="Palatino Linotype"/>
              </a:rPr>
              <a:t>how </a:t>
            </a:r>
            <a:r>
              <a:rPr sz="1300" spc="-20" dirty="0">
                <a:latin typeface="Palatino Linotype"/>
                <a:cs typeface="Palatino Linotype"/>
              </a:rPr>
              <a:t>restructuring </a:t>
            </a:r>
            <a:r>
              <a:rPr sz="1300" spc="10" dirty="0">
                <a:latin typeface="Palatino Linotype"/>
                <a:cs typeface="Palatino Linotype"/>
              </a:rPr>
              <a:t>of </a:t>
            </a:r>
            <a:r>
              <a:rPr sz="1300" spc="-5" dirty="0">
                <a:latin typeface="Palatino Linotype"/>
                <a:cs typeface="Palatino Linotype"/>
              </a:rPr>
              <a:t>the </a:t>
            </a:r>
            <a:r>
              <a:rPr sz="1300" spc="-20" dirty="0">
                <a:latin typeface="Palatino Linotype"/>
                <a:cs typeface="Palatino Linotype"/>
              </a:rPr>
              <a:t>treatment </a:t>
            </a:r>
            <a:r>
              <a:rPr sz="1300" spc="-15" dirty="0">
                <a:latin typeface="Palatino Linotype"/>
                <a:cs typeface="Palatino Linotype"/>
              </a:rPr>
              <a:t>options </a:t>
            </a:r>
            <a:r>
              <a:rPr sz="1300" spc="-55" dirty="0">
                <a:latin typeface="Palatino Linotype"/>
                <a:cs typeface="Palatino Linotype"/>
              </a:rPr>
              <a:t>would </a:t>
            </a:r>
            <a:r>
              <a:rPr sz="1300" spc="-45" dirty="0">
                <a:latin typeface="Palatino Linotype"/>
                <a:cs typeface="Palatino Linotype"/>
              </a:rPr>
              <a:t>have </a:t>
            </a:r>
            <a:r>
              <a:rPr sz="1300" spc="-30" dirty="0">
                <a:latin typeface="Palatino Linotype"/>
                <a:cs typeface="Palatino Linotype"/>
              </a:rPr>
              <a:t>affected </a:t>
            </a:r>
            <a:r>
              <a:rPr sz="1300" spc="-25" dirty="0">
                <a:latin typeface="Palatino Linotype"/>
                <a:cs typeface="Palatino Linotype"/>
              </a:rPr>
              <a:t> </a:t>
            </a:r>
            <a:r>
              <a:rPr sz="1300" spc="-20" dirty="0">
                <a:latin typeface="Palatino Linotype"/>
                <a:cs typeface="Palatino Linotype"/>
              </a:rPr>
              <a:t>patients</a:t>
            </a:r>
            <a:r>
              <a:rPr sz="1300" spc="-55" dirty="0">
                <a:latin typeface="Palatino Linotype"/>
                <a:cs typeface="Palatino Linotype"/>
              </a:rPr>
              <a:t> </a:t>
            </a:r>
            <a:r>
              <a:rPr sz="1300" spc="-25" dirty="0">
                <a:latin typeface="Palatino Linotype"/>
                <a:cs typeface="Palatino Linotype"/>
              </a:rPr>
              <a:t>with</a:t>
            </a:r>
            <a:r>
              <a:rPr sz="1300" spc="-50" dirty="0">
                <a:latin typeface="Palatino Linotype"/>
                <a:cs typeface="Palatino Linotype"/>
              </a:rPr>
              <a:t> </a:t>
            </a:r>
            <a:r>
              <a:rPr sz="1300" spc="15" dirty="0">
                <a:latin typeface="Palatino Linotype"/>
                <a:cs typeface="Palatino Linotype"/>
              </a:rPr>
              <a:t>NCDs.</a:t>
            </a:r>
            <a:endParaRPr sz="1300">
              <a:latin typeface="Palatino Linotype"/>
              <a:cs typeface="Palatino Linotype"/>
            </a:endParaRPr>
          </a:p>
          <a:p>
            <a:pPr marL="187960" marR="5080" indent="-175895" algn="just">
              <a:lnSpc>
                <a:spcPct val="100000"/>
              </a:lnSpc>
              <a:spcBef>
                <a:spcPts val="1125"/>
              </a:spcBef>
              <a:buChar char="•"/>
              <a:tabLst>
                <a:tab pos="188595" algn="l"/>
              </a:tabLst>
            </a:pPr>
            <a:r>
              <a:rPr sz="1300" dirty="0">
                <a:latin typeface="Palatino Linotype"/>
                <a:cs typeface="Palatino Linotype"/>
              </a:rPr>
              <a:t>To</a:t>
            </a:r>
            <a:r>
              <a:rPr sz="1300" spc="5" dirty="0">
                <a:latin typeface="Palatino Linotype"/>
                <a:cs typeface="Palatino Linotype"/>
              </a:rPr>
              <a:t> </a:t>
            </a:r>
            <a:r>
              <a:rPr sz="1300" spc="-35" dirty="0">
                <a:latin typeface="Palatino Linotype"/>
                <a:cs typeface="Palatino Linotype"/>
              </a:rPr>
              <a:t>evaluate</a:t>
            </a:r>
            <a:r>
              <a:rPr sz="1300" spc="-30" dirty="0">
                <a:latin typeface="Palatino Linotype"/>
                <a:cs typeface="Palatino Linotype"/>
              </a:rPr>
              <a:t> </a:t>
            </a:r>
            <a:r>
              <a:rPr sz="1300" spc="-25" dirty="0">
                <a:latin typeface="Palatino Linotype"/>
                <a:cs typeface="Palatino Linotype"/>
              </a:rPr>
              <a:t>which</a:t>
            </a:r>
            <a:r>
              <a:rPr sz="1300" spc="-20" dirty="0">
                <a:latin typeface="Palatino Linotype"/>
                <a:cs typeface="Palatino Linotype"/>
              </a:rPr>
              <a:t> </a:t>
            </a:r>
            <a:r>
              <a:rPr sz="1300" spc="-40" dirty="0">
                <a:latin typeface="Palatino Linotype"/>
                <a:cs typeface="Palatino Linotype"/>
              </a:rPr>
              <a:t>group</a:t>
            </a:r>
            <a:r>
              <a:rPr sz="1300" spc="-35" dirty="0">
                <a:latin typeface="Palatino Linotype"/>
                <a:cs typeface="Palatino Linotype"/>
              </a:rPr>
              <a:t> </a:t>
            </a:r>
            <a:r>
              <a:rPr sz="1300" spc="10" dirty="0">
                <a:latin typeface="Palatino Linotype"/>
                <a:cs typeface="Palatino Linotype"/>
              </a:rPr>
              <a:t>of</a:t>
            </a:r>
            <a:r>
              <a:rPr sz="1300" spc="15" dirty="0">
                <a:latin typeface="Palatino Linotype"/>
                <a:cs typeface="Palatino Linotype"/>
              </a:rPr>
              <a:t> NCDs</a:t>
            </a:r>
            <a:r>
              <a:rPr sz="1300" spc="20" dirty="0">
                <a:latin typeface="Palatino Linotype"/>
                <a:cs typeface="Palatino Linotype"/>
              </a:rPr>
              <a:t> </a:t>
            </a:r>
            <a:r>
              <a:rPr sz="1300" spc="-25" dirty="0">
                <a:latin typeface="Palatino Linotype"/>
                <a:cs typeface="Palatino Linotype"/>
              </a:rPr>
              <a:t>is</a:t>
            </a:r>
            <a:r>
              <a:rPr sz="1300" spc="-20" dirty="0">
                <a:latin typeface="Palatino Linotype"/>
                <a:cs typeface="Palatino Linotype"/>
              </a:rPr>
              <a:t> </a:t>
            </a:r>
            <a:r>
              <a:rPr sz="1300" spc="-25" dirty="0">
                <a:latin typeface="Palatino Linotype"/>
                <a:cs typeface="Palatino Linotype"/>
              </a:rPr>
              <a:t>most</a:t>
            </a:r>
            <a:r>
              <a:rPr sz="1300" spc="-20" dirty="0">
                <a:latin typeface="Palatino Linotype"/>
                <a:cs typeface="Palatino Linotype"/>
              </a:rPr>
              <a:t> </a:t>
            </a:r>
            <a:r>
              <a:rPr sz="1300" spc="-35" dirty="0">
                <a:latin typeface="Palatino Linotype"/>
                <a:cs typeface="Palatino Linotype"/>
              </a:rPr>
              <a:t>impacted</a:t>
            </a:r>
            <a:r>
              <a:rPr sz="1300" spc="-30" dirty="0">
                <a:latin typeface="Palatino Linotype"/>
                <a:cs typeface="Palatino Linotype"/>
              </a:rPr>
              <a:t> </a:t>
            </a:r>
            <a:r>
              <a:rPr sz="1300" spc="-65" dirty="0">
                <a:latin typeface="Palatino Linotype"/>
                <a:cs typeface="Palatino Linotype"/>
              </a:rPr>
              <a:t>by</a:t>
            </a:r>
            <a:r>
              <a:rPr sz="1300" spc="-60" dirty="0">
                <a:latin typeface="Palatino Linotype"/>
                <a:cs typeface="Palatino Linotype"/>
              </a:rPr>
              <a:t> </a:t>
            </a:r>
            <a:r>
              <a:rPr sz="1300" spc="-5" dirty="0">
                <a:latin typeface="Palatino Linotype"/>
                <a:cs typeface="Palatino Linotype"/>
              </a:rPr>
              <a:t>the</a:t>
            </a:r>
            <a:r>
              <a:rPr sz="1300" dirty="0">
                <a:latin typeface="Palatino Linotype"/>
                <a:cs typeface="Palatino Linotype"/>
              </a:rPr>
              <a:t> </a:t>
            </a:r>
            <a:r>
              <a:rPr sz="1300" spc="5" dirty="0">
                <a:latin typeface="Palatino Linotype"/>
                <a:cs typeface="Palatino Linotype"/>
              </a:rPr>
              <a:t>COVID-19 </a:t>
            </a:r>
            <a:r>
              <a:rPr sz="1300" spc="10" dirty="0">
                <a:latin typeface="Palatino Linotype"/>
                <a:cs typeface="Palatino Linotype"/>
              </a:rPr>
              <a:t> </a:t>
            </a:r>
            <a:r>
              <a:rPr sz="1300" spc="-35" dirty="0">
                <a:latin typeface="Palatino Linotype"/>
                <a:cs typeface="Palatino Linotype"/>
              </a:rPr>
              <a:t>pandemic </a:t>
            </a:r>
            <a:r>
              <a:rPr sz="1300" spc="-40" dirty="0">
                <a:latin typeface="Palatino Linotype"/>
                <a:cs typeface="Palatino Linotype"/>
              </a:rPr>
              <a:t>and </a:t>
            </a:r>
            <a:r>
              <a:rPr sz="1300" dirty="0">
                <a:latin typeface="Palatino Linotype"/>
                <a:cs typeface="Palatino Linotype"/>
              </a:rPr>
              <a:t>if </a:t>
            </a:r>
            <a:r>
              <a:rPr sz="1300" spc="-30" dirty="0">
                <a:latin typeface="Palatino Linotype"/>
                <a:cs typeface="Palatino Linotype"/>
              </a:rPr>
              <a:t>changes </a:t>
            </a:r>
            <a:r>
              <a:rPr sz="1300" dirty="0">
                <a:latin typeface="Palatino Linotype"/>
                <a:cs typeface="Palatino Linotype"/>
              </a:rPr>
              <a:t>in </a:t>
            </a:r>
            <a:r>
              <a:rPr sz="1300" spc="-20" dirty="0">
                <a:latin typeface="Palatino Linotype"/>
                <a:cs typeface="Palatino Linotype"/>
              </a:rPr>
              <a:t>treatment </a:t>
            </a:r>
            <a:r>
              <a:rPr sz="1300" spc="-55" dirty="0">
                <a:latin typeface="Palatino Linotype"/>
                <a:cs typeface="Palatino Linotype"/>
              </a:rPr>
              <a:t>would </a:t>
            </a:r>
            <a:r>
              <a:rPr sz="1300" spc="-25" dirty="0">
                <a:latin typeface="Palatino Linotype"/>
                <a:cs typeface="Palatino Linotype"/>
              </a:rPr>
              <a:t>put </a:t>
            </a:r>
            <a:r>
              <a:rPr sz="1300" spc="-35" dirty="0">
                <a:latin typeface="Palatino Linotype"/>
                <a:cs typeface="Palatino Linotype"/>
              </a:rPr>
              <a:t>individuals </a:t>
            </a:r>
            <a:r>
              <a:rPr sz="1300" spc="-25" dirty="0">
                <a:latin typeface="Palatino Linotype"/>
                <a:cs typeface="Palatino Linotype"/>
              </a:rPr>
              <a:t>with </a:t>
            </a:r>
            <a:r>
              <a:rPr sz="1300" spc="15" dirty="0">
                <a:latin typeface="Palatino Linotype"/>
                <a:cs typeface="Palatino Linotype"/>
              </a:rPr>
              <a:t>NCDs </a:t>
            </a:r>
            <a:r>
              <a:rPr sz="1300" spc="-25" dirty="0">
                <a:latin typeface="Palatino Linotype"/>
                <a:cs typeface="Palatino Linotype"/>
              </a:rPr>
              <a:t>at </a:t>
            </a:r>
            <a:r>
              <a:rPr sz="1300" spc="-50" dirty="0">
                <a:latin typeface="Palatino Linotype"/>
                <a:cs typeface="Palatino Linotype"/>
              </a:rPr>
              <a:t>a </a:t>
            </a:r>
            <a:r>
              <a:rPr sz="1300" spc="-45" dirty="0">
                <a:latin typeface="Palatino Linotype"/>
                <a:cs typeface="Palatino Linotype"/>
              </a:rPr>
              <a:t> </a:t>
            </a:r>
            <a:r>
              <a:rPr sz="1300" spc="-25" dirty="0">
                <a:latin typeface="Palatino Linotype"/>
                <a:cs typeface="Palatino Linotype"/>
              </a:rPr>
              <a:t>higher</a:t>
            </a:r>
            <a:r>
              <a:rPr sz="1300" spc="-50" dirty="0">
                <a:latin typeface="Palatino Linotype"/>
                <a:cs typeface="Palatino Linotype"/>
              </a:rPr>
              <a:t> </a:t>
            </a:r>
            <a:r>
              <a:rPr sz="1300" spc="-25" dirty="0">
                <a:latin typeface="Palatino Linotype"/>
                <a:cs typeface="Palatino Linotype"/>
              </a:rPr>
              <a:t>risk</a:t>
            </a:r>
            <a:r>
              <a:rPr sz="1300" spc="-50" dirty="0">
                <a:latin typeface="Palatino Linotype"/>
                <a:cs typeface="Palatino Linotype"/>
              </a:rPr>
              <a:t> </a:t>
            </a:r>
            <a:r>
              <a:rPr sz="1300" spc="-15" dirty="0">
                <a:latin typeface="Palatino Linotype"/>
                <a:cs typeface="Palatino Linotype"/>
              </a:rPr>
              <a:t>for</a:t>
            </a:r>
            <a:r>
              <a:rPr sz="1300" spc="-50" dirty="0">
                <a:latin typeface="Palatino Linotype"/>
                <a:cs typeface="Palatino Linotype"/>
              </a:rPr>
              <a:t> </a:t>
            </a:r>
            <a:r>
              <a:rPr sz="1300" spc="-15" dirty="0">
                <a:latin typeface="Palatino Linotype"/>
                <a:cs typeface="Palatino Linotype"/>
              </a:rPr>
              <a:t>contracting</a:t>
            </a:r>
            <a:r>
              <a:rPr sz="1300" spc="-50" dirty="0">
                <a:latin typeface="Palatino Linotype"/>
                <a:cs typeface="Palatino Linotype"/>
              </a:rPr>
              <a:t> </a:t>
            </a:r>
            <a:r>
              <a:rPr sz="1300" spc="5" dirty="0">
                <a:latin typeface="Palatino Linotype"/>
                <a:cs typeface="Palatino Linotype"/>
              </a:rPr>
              <a:t>COVID-19.</a:t>
            </a:r>
            <a:endParaRPr sz="1300">
              <a:latin typeface="Palatino Linotype"/>
              <a:cs typeface="Palatino Linotype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811849" y="3466760"/>
            <a:ext cx="5604510" cy="330835"/>
          </a:xfrm>
          <a:prstGeom prst="rect">
            <a:avLst/>
          </a:prstGeom>
          <a:solidFill>
            <a:srgbClr val="1482A5"/>
          </a:solidFill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sz="2300" b="1" spc="5" dirty="0">
                <a:solidFill>
                  <a:srgbClr val="FFFFFF"/>
                </a:solidFill>
                <a:latin typeface="Calibri"/>
                <a:cs typeface="Calibri"/>
              </a:rPr>
              <a:t>Discussion</a:t>
            </a:r>
            <a:endParaRPr sz="23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3821846" y="3737060"/>
            <a:ext cx="5622290" cy="5149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3040" marR="5080" indent="-180975">
              <a:lnSpc>
                <a:spcPct val="114700"/>
              </a:lnSpc>
              <a:spcBef>
                <a:spcPts val="100"/>
              </a:spcBef>
              <a:buClr>
                <a:srgbClr val="000000"/>
              </a:buClr>
              <a:buChar char="•"/>
              <a:tabLst>
                <a:tab pos="193675" algn="l"/>
              </a:tabLst>
            </a:pP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Data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collected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60" dirty="0">
                <a:solidFill>
                  <a:srgbClr val="454545"/>
                </a:solidFill>
                <a:latin typeface="Palatino Linotype"/>
                <a:cs typeface="Palatino Linotype"/>
              </a:rPr>
              <a:t>showed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10" dirty="0">
                <a:solidFill>
                  <a:srgbClr val="454545"/>
                </a:solidFill>
                <a:latin typeface="Palatino Linotype"/>
                <a:cs typeface="Palatino Linotype"/>
              </a:rPr>
              <a:t>that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63.4% 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of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the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sample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depend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on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public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health </a:t>
            </a:r>
            <a:r>
              <a:rPr sz="1400" spc="-33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serv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i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ces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15" dirty="0">
                <a:solidFill>
                  <a:srgbClr val="454545"/>
                </a:solidFill>
                <a:latin typeface="Palatino Linotype"/>
                <a:cs typeface="Palatino Linotype"/>
              </a:rPr>
              <a:t>for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15" dirty="0">
                <a:solidFill>
                  <a:srgbClr val="454545"/>
                </a:solidFill>
                <a:latin typeface="Palatino Linotype"/>
                <a:cs typeface="Palatino Linotype"/>
              </a:rPr>
              <a:t>screeni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n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g,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tre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a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t</a:t>
            </a:r>
            <a:r>
              <a:rPr sz="1400" spc="-60" dirty="0">
                <a:solidFill>
                  <a:srgbClr val="454545"/>
                </a:solidFill>
                <a:latin typeface="Palatino Linotype"/>
                <a:cs typeface="Palatino Linotype"/>
              </a:rPr>
              <a:t>m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e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n</a:t>
            </a:r>
            <a:r>
              <a:rPr sz="1400" spc="20" dirty="0">
                <a:solidFill>
                  <a:srgbClr val="454545"/>
                </a:solidFill>
                <a:latin typeface="Palatino Linotype"/>
                <a:cs typeface="Palatino Linotype"/>
              </a:rPr>
              <a:t>t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a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n</a:t>
            </a:r>
            <a:r>
              <a:rPr sz="1400" spc="-70" dirty="0">
                <a:solidFill>
                  <a:srgbClr val="454545"/>
                </a:solidFill>
                <a:latin typeface="Palatino Linotype"/>
                <a:cs typeface="Palatino Linotype"/>
              </a:rPr>
              <a:t>d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di</a:t>
            </a:r>
            <a:r>
              <a:rPr sz="1400" spc="-70" dirty="0">
                <a:solidFill>
                  <a:srgbClr val="454545"/>
                </a:solidFill>
                <a:latin typeface="Palatino Linotype"/>
                <a:cs typeface="Palatino Linotype"/>
              </a:rPr>
              <a:t>a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g</a:t>
            </a:r>
            <a:r>
              <a:rPr sz="1400" spc="-60" dirty="0">
                <a:solidFill>
                  <a:srgbClr val="454545"/>
                </a:solidFill>
                <a:latin typeface="Palatino Linotype"/>
                <a:cs typeface="Palatino Linotype"/>
              </a:rPr>
              <a:t>n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osis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135" dirty="0">
                <a:solidFill>
                  <a:srgbClr val="454545"/>
                </a:solidFill>
                <a:latin typeface="Palatino Linotype"/>
                <a:cs typeface="Palatino Linotype"/>
              </a:rPr>
              <a:t>w</a:t>
            </a:r>
            <a:r>
              <a:rPr sz="1400" spc="-10" dirty="0">
                <a:solidFill>
                  <a:srgbClr val="454545"/>
                </a:solidFill>
                <a:latin typeface="Palatino Linotype"/>
                <a:cs typeface="Palatino Linotype"/>
              </a:rPr>
              <a:t>hi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l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e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75" dirty="0">
                <a:solidFill>
                  <a:srgbClr val="454545"/>
                </a:solidFill>
                <a:latin typeface="Palatino Linotype"/>
                <a:cs typeface="Palatino Linotype"/>
              </a:rPr>
              <a:t>12.7%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soug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h</a:t>
            </a:r>
            <a:r>
              <a:rPr sz="1400" spc="20" dirty="0">
                <a:solidFill>
                  <a:srgbClr val="454545"/>
                </a:solidFill>
                <a:latin typeface="Palatino Linotype"/>
                <a:cs typeface="Palatino Linotype"/>
              </a:rPr>
              <a:t>t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10" dirty="0">
                <a:solidFill>
                  <a:srgbClr val="454545"/>
                </a:solidFill>
                <a:latin typeface="Palatino Linotype"/>
                <a:cs typeface="Palatino Linotype"/>
              </a:rPr>
              <a:t>out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3821846" y="4226510"/>
            <a:ext cx="5770245" cy="54095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3040" marR="24130">
              <a:lnSpc>
                <a:spcPct val="114700"/>
              </a:lnSpc>
              <a:spcBef>
                <a:spcPts val="100"/>
              </a:spcBef>
            </a:pP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private 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care. </a:t>
            </a:r>
            <a:r>
              <a:rPr sz="1400" spc="30" dirty="0">
                <a:solidFill>
                  <a:srgbClr val="454545"/>
                </a:solidFill>
                <a:latin typeface="Palatino Linotype"/>
                <a:cs typeface="Palatino Linotype"/>
              </a:rPr>
              <a:t>The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majority 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of 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respondents, 44.2%,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attended public 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 healthcare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facilities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in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the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20" dirty="0">
                <a:solidFill>
                  <a:srgbClr val="454545"/>
                </a:solidFill>
                <a:latin typeface="Palatino Linotype"/>
                <a:cs typeface="Palatino Linotype"/>
              </a:rPr>
              <a:t>NCRHA.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80" dirty="0">
                <a:solidFill>
                  <a:srgbClr val="454545"/>
                </a:solidFill>
                <a:latin typeface="Palatino Linotype"/>
                <a:cs typeface="Palatino Linotype"/>
              </a:rPr>
              <a:t>29.5%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of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respondents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attended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public </a:t>
            </a:r>
            <a:r>
              <a:rPr sz="1400" spc="-33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healthcare</a:t>
            </a:r>
            <a:r>
              <a:rPr sz="1400" spc="-6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facilities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in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the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25" dirty="0">
                <a:solidFill>
                  <a:srgbClr val="454545"/>
                </a:solidFill>
                <a:latin typeface="Palatino Linotype"/>
                <a:cs typeface="Palatino Linotype"/>
              </a:rPr>
              <a:t>NWRHA.</a:t>
            </a:r>
            <a:endParaRPr sz="1400">
              <a:latin typeface="Palatino Linotype"/>
              <a:cs typeface="Palatino Linotype"/>
            </a:endParaRPr>
          </a:p>
          <a:p>
            <a:pPr marL="193040" marR="224790" indent="-180975">
              <a:lnSpc>
                <a:spcPct val="114700"/>
              </a:lnSpc>
              <a:buClr>
                <a:srgbClr val="000000"/>
              </a:buClr>
              <a:buChar char="•"/>
              <a:tabLst>
                <a:tab pos="193675" algn="l"/>
              </a:tabLst>
            </a:pP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42.9%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of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respondents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60" dirty="0">
                <a:solidFill>
                  <a:srgbClr val="454545"/>
                </a:solidFill>
                <a:latin typeface="Palatino Linotype"/>
                <a:cs typeface="Palatino Linotype"/>
              </a:rPr>
              <a:t>were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diagnosed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with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hypertension,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10" dirty="0">
                <a:solidFill>
                  <a:srgbClr val="454545"/>
                </a:solidFill>
                <a:latin typeface="Palatino Linotype"/>
                <a:cs typeface="Palatino Linotype"/>
              </a:rPr>
              <a:t>this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being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the </a:t>
            </a:r>
            <a:r>
              <a:rPr sz="1400" spc="-33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most prevalent </a:t>
            </a:r>
            <a:r>
              <a:rPr sz="1400" dirty="0">
                <a:solidFill>
                  <a:srgbClr val="454545"/>
                </a:solidFill>
                <a:latin typeface="Palatino Linotype"/>
                <a:cs typeface="Palatino Linotype"/>
              </a:rPr>
              <a:t>non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communicable 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disease, 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followed </a:t>
            </a:r>
            <a:r>
              <a:rPr sz="1400" spc="-70" dirty="0">
                <a:solidFill>
                  <a:srgbClr val="454545"/>
                </a:solidFill>
                <a:latin typeface="Palatino Linotype"/>
                <a:cs typeface="Palatino Linotype"/>
              </a:rPr>
              <a:t>by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diabetes, 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comprising 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34.8% 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of 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respondents. 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In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addition, </a:t>
            </a:r>
            <a:r>
              <a:rPr sz="1400" spc="-125" dirty="0">
                <a:solidFill>
                  <a:srgbClr val="454545"/>
                </a:solidFill>
                <a:latin typeface="Palatino Linotype"/>
                <a:cs typeface="Palatino Linotype"/>
              </a:rPr>
              <a:t>33% 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of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respondents </a:t>
            </a:r>
            <a:r>
              <a:rPr sz="1400" spc="-60" dirty="0">
                <a:solidFill>
                  <a:srgbClr val="454545"/>
                </a:solidFill>
                <a:latin typeface="Palatino Linotype"/>
                <a:cs typeface="Palatino Linotype"/>
              </a:rPr>
              <a:t>were </a:t>
            </a:r>
            <a:r>
              <a:rPr sz="1400" spc="-33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diagnosed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with 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the </a:t>
            </a:r>
            <a:r>
              <a:rPr sz="1400" dirty="0">
                <a:solidFill>
                  <a:srgbClr val="454545"/>
                </a:solidFill>
                <a:latin typeface="Palatino Linotype"/>
                <a:cs typeface="Palatino Linotype"/>
              </a:rPr>
              <a:t>non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communicable 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disease </a:t>
            </a:r>
            <a:r>
              <a:rPr sz="1400" spc="-15" dirty="0">
                <a:solidFill>
                  <a:srgbClr val="454545"/>
                </a:solidFill>
                <a:latin typeface="Palatino Linotype"/>
                <a:cs typeface="Palatino Linotype"/>
              </a:rPr>
              <a:t>for </a:t>
            </a:r>
            <a:r>
              <a:rPr sz="1400" spc="-65" dirty="0">
                <a:solidFill>
                  <a:srgbClr val="454545"/>
                </a:solidFill>
                <a:latin typeface="Palatino Linotype"/>
                <a:cs typeface="Palatino Linotype"/>
              </a:rPr>
              <a:t>five </a:t>
            </a:r>
            <a:r>
              <a:rPr sz="1400" spc="-15" dirty="0">
                <a:solidFill>
                  <a:srgbClr val="454545"/>
                </a:solidFill>
                <a:latin typeface="Palatino Linotype"/>
                <a:cs typeface="Palatino Linotype"/>
              </a:rPr>
              <a:t>or 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more 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years, 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followed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70" dirty="0">
                <a:solidFill>
                  <a:srgbClr val="454545"/>
                </a:solidFill>
                <a:latin typeface="Palatino Linotype"/>
                <a:cs typeface="Palatino Linotype"/>
              </a:rPr>
              <a:t>by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29.2%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of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respondents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who </a:t>
            </a:r>
            <a:r>
              <a:rPr sz="1400" spc="-60" dirty="0">
                <a:solidFill>
                  <a:srgbClr val="454545"/>
                </a:solidFill>
                <a:latin typeface="Palatino Linotype"/>
                <a:cs typeface="Palatino Linotype"/>
              </a:rPr>
              <a:t>were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diagnosed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70" dirty="0">
                <a:solidFill>
                  <a:srgbClr val="454545"/>
                </a:solidFill>
                <a:latin typeface="Palatino Linotype"/>
                <a:cs typeface="Palatino Linotype"/>
              </a:rPr>
              <a:t>3-4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60" dirty="0">
                <a:solidFill>
                  <a:srgbClr val="454545"/>
                </a:solidFill>
                <a:latin typeface="Palatino Linotype"/>
                <a:cs typeface="Palatino Linotype"/>
              </a:rPr>
              <a:t>years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60" dirty="0">
                <a:solidFill>
                  <a:srgbClr val="454545"/>
                </a:solidFill>
                <a:latin typeface="Palatino Linotype"/>
                <a:cs typeface="Palatino Linotype"/>
              </a:rPr>
              <a:t>ago.</a:t>
            </a:r>
            <a:endParaRPr sz="1400">
              <a:latin typeface="Palatino Linotype"/>
              <a:cs typeface="Palatino Linotype"/>
            </a:endParaRPr>
          </a:p>
          <a:p>
            <a:pPr marL="193040" marR="31750" indent="-180975">
              <a:lnSpc>
                <a:spcPct val="114700"/>
              </a:lnSpc>
              <a:buClr>
                <a:srgbClr val="000000"/>
              </a:buClr>
              <a:buChar char="•"/>
              <a:tabLst>
                <a:tab pos="193675" algn="l"/>
              </a:tabLst>
            </a:pPr>
            <a:r>
              <a:rPr sz="1400" spc="30" dirty="0">
                <a:solidFill>
                  <a:srgbClr val="454545"/>
                </a:solidFill>
                <a:latin typeface="Palatino Linotype"/>
                <a:cs typeface="Palatino Linotype"/>
              </a:rPr>
              <a:t>The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majority 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of 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patients, </a:t>
            </a:r>
            <a:r>
              <a:rPr sz="1400" spc="-65" dirty="0">
                <a:solidFill>
                  <a:srgbClr val="454545"/>
                </a:solidFill>
                <a:latin typeface="Palatino Linotype"/>
                <a:cs typeface="Palatino Linotype"/>
              </a:rPr>
              <a:t>82.1%, 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expressed </a:t>
            </a:r>
            <a:r>
              <a:rPr sz="1400" spc="-10" dirty="0">
                <a:solidFill>
                  <a:srgbClr val="454545"/>
                </a:solidFill>
                <a:latin typeface="Palatino Linotype"/>
                <a:cs typeface="Palatino Linotype"/>
              </a:rPr>
              <a:t>better 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treatment before 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the </a:t>
            </a:r>
            <a:r>
              <a:rPr sz="140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10" dirty="0">
                <a:solidFill>
                  <a:srgbClr val="454545"/>
                </a:solidFill>
                <a:latin typeface="Palatino Linotype"/>
                <a:cs typeface="Palatino Linotype"/>
              </a:rPr>
              <a:t>onset 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of 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the 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pandemic, whereas </a:t>
            </a:r>
            <a:r>
              <a:rPr sz="1400" spc="-90" dirty="0">
                <a:solidFill>
                  <a:srgbClr val="454545"/>
                </a:solidFill>
                <a:latin typeface="Palatino Linotype"/>
                <a:cs typeface="Palatino Linotype"/>
              </a:rPr>
              <a:t>17.9% 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expressed </a:t>
            </a:r>
            <a:r>
              <a:rPr sz="1400" spc="-10" dirty="0">
                <a:solidFill>
                  <a:srgbClr val="454545"/>
                </a:solidFill>
                <a:latin typeface="Palatino Linotype"/>
                <a:cs typeface="Palatino Linotype"/>
              </a:rPr>
              <a:t>that 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treatment </a:t>
            </a:r>
            <a:r>
              <a:rPr sz="1400" spc="-75" dirty="0">
                <a:solidFill>
                  <a:srgbClr val="454545"/>
                </a:solidFill>
                <a:latin typeface="Palatino Linotype"/>
                <a:cs typeface="Palatino Linotype"/>
              </a:rPr>
              <a:t>was </a:t>
            </a:r>
            <a:r>
              <a:rPr sz="1400" dirty="0">
                <a:solidFill>
                  <a:srgbClr val="454545"/>
                </a:solidFill>
                <a:latin typeface="Palatino Linotype"/>
                <a:cs typeface="Palatino Linotype"/>
              </a:rPr>
              <a:t>not 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i</a:t>
            </a:r>
            <a:r>
              <a:rPr sz="1400" spc="-85" dirty="0">
                <a:solidFill>
                  <a:srgbClr val="454545"/>
                </a:solidFill>
                <a:latin typeface="Palatino Linotype"/>
                <a:cs typeface="Palatino Linotype"/>
              </a:rPr>
              <a:t>m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pr</a:t>
            </a:r>
            <a:r>
              <a:rPr sz="1400" spc="-80" dirty="0">
                <a:solidFill>
                  <a:srgbClr val="454545"/>
                </a:solidFill>
                <a:latin typeface="Palatino Linotype"/>
                <a:cs typeface="Palatino Linotype"/>
              </a:rPr>
              <a:t>o</a:t>
            </a:r>
            <a:r>
              <a:rPr sz="1400" spc="-110" dirty="0">
                <a:solidFill>
                  <a:srgbClr val="454545"/>
                </a:solidFill>
                <a:latin typeface="Palatino Linotype"/>
                <a:cs typeface="Palatino Linotype"/>
              </a:rPr>
              <a:t>v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ed.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In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co</a:t>
            </a:r>
            <a:r>
              <a:rPr sz="1400" spc="-10" dirty="0">
                <a:solidFill>
                  <a:srgbClr val="454545"/>
                </a:solidFill>
                <a:latin typeface="Palatino Linotype"/>
                <a:cs typeface="Palatino Linotype"/>
              </a:rPr>
              <a:t>n</a:t>
            </a:r>
            <a:r>
              <a:rPr sz="1400" spc="-15" dirty="0">
                <a:solidFill>
                  <a:srgbClr val="454545"/>
                </a:solidFill>
                <a:latin typeface="Palatino Linotype"/>
                <a:cs typeface="Palatino Linotype"/>
              </a:rPr>
              <a:t>trast,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95" dirty="0">
                <a:solidFill>
                  <a:srgbClr val="454545"/>
                </a:solidFill>
                <a:latin typeface="Palatino Linotype"/>
                <a:cs typeface="Palatino Linotype"/>
              </a:rPr>
              <a:t>71.3%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of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70" dirty="0">
                <a:solidFill>
                  <a:srgbClr val="454545"/>
                </a:solidFill>
                <a:latin typeface="Palatino Linotype"/>
                <a:cs typeface="Palatino Linotype"/>
              </a:rPr>
              <a:t>p</a:t>
            </a:r>
            <a:r>
              <a:rPr sz="1400" spc="-75" dirty="0">
                <a:solidFill>
                  <a:srgbClr val="454545"/>
                </a:solidFill>
                <a:latin typeface="Palatino Linotype"/>
                <a:cs typeface="Palatino Linotype"/>
              </a:rPr>
              <a:t>a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t</a:t>
            </a:r>
            <a:r>
              <a:rPr sz="1400" spc="-10" dirty="0">
                <a:solidFill>
                  <a:srgbClr val="454545"/>
                </a:solidFill>
                <a:latin typeface="Palatino Linotype"/>
                <a:cs typeface="Palatino Linotype"/>
              </a:rPr>
              <a:t>i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e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n</a:t>
            </a:r>
            <a:r>
              <a:rPr sz="1400" spc="-15" dirty="0">
                <a:solidFill>
                  <a:srgbClr val="454545"/>
                </a:solidFill>
                <a:latin typeface="Palatino Linotype"/>
                <a:cs typeface="Palatino Linotype"/>
              </a:rPr>
              <a:t>ts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e</a:t>
            </a:r>
            <a:r>
              <a:rPr sz="1400" spc="25" dirty="0">
                <a:solidFill>
                  <a:srgbClr val="454545"/>
                </a:solidFill>
                <a:latin typeface="Palatino Linotype"/>
                <a:cs typeface="Palatino Linotype"/>
              </a:rPr>
              <a:t>x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pressed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170" dirty="0">
                <a:solidFill>
                  <a:srgbClr val="454545"/>
                </a:solidFill>
                <a:latin typeface="Palatino Linotype"/>
                <a:cs typeface="Palatino Linotype"/>
              </a:rPr>
              <a:t>w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orse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tre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a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t</a:t>
            </a:r>
            <a:r>
              <a:rPr sz="1400" spc="-60" dirty="0">
                <a:solidFill>
                  <a:srgbClr val="454545"/>
                </a:solidFill>
                <a:latin typeface="Palatino Linotype"/>
                <a:cs typeface="Palatino Linotype"/>
              </a:rPr>
              <a:t>m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e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n</a:t>
            </a:r>
            <a:r>
              <a:rPr sz="1400" spc="20" dirty="0">
                <a:solidFill>
                  <a:srgbClr val="454545"/>
                </a:solidFill>
                <a:latin typeface="Palatino Linotype"/>
                <a:cs typeface="Palatino Linotype"/>
              </a:rPr>
              <a:t>t</a:t>
            </a:r>
            <a:r>
              <a:rPr sz="1400" spc="-6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85" dirty="0">
                <a:solidFill>
                  <a:srgbClr val="454545"/>
                </a:solidFill>
                <a:latin typeface="Palatino Linotype"/>
                <a:cs typeface="Palatino Linotype"/>
              </a:rPr>
              <a:t>d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uri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n</a:t>
            </a:r>
            <a:r>
              <a:rPr sz="1400" spc="-65" dirty="0">
                <a:solidFill>
                  <a:srgbClr val="454545"/>
                </a:solidFill>
                <a:latin typeface="Palatino Linotype"/>
                <a:cs typeface="Palatino Linotype"/>
              </a:rPr>
              <a:t>g  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the 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pandemic, whereas 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28.7% 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experienced </a:t>
            </a:r>
            <a:r>
              <a:rPr sz="1400" spc="-10" dirty="0">
                <a:solidFill>
                  <a:srgbClr val="454545"/>
                </a:solidFill>
                <a:latin typeface="Palatino Linotype"/>
                <a:cs typeface="Palatino Linotype"/>
              </a:rPr>
              <a:t>better 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treatment 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over 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the </a:t>
            </a:r>
            <a:r>
              <a:rPr sz="140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course</a:t>
            </a:r>
            <a:r>
              <a:rPr sz="1400" spc="-6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of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the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pandemic</a:t>
            </a:r>
            <a:endParaRPr sz="1400">
              <a:latin typeface="Palatino Linotype"/>
              <a:cs typeface="Palatino Linotype"/>
            </a:endParaRPr>
          </a:p>
          <a:p>
            <a:pPr marL="193040" marR="203200" indent="-180975">
              <a:lnSpc>
                <a:spcPct val="114700"/>
              </a:lnSpc>
              <a:buClr>
                <a:srgbClr val="000000"/>
              </a:buClr>
              <a:buChar char="•"/>
              <a:tabLst>
                <a:tab pos="193675" algn="l"/>
              </a:tabLst>
            </a:pP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Prior </a:t>
            </a:r>
            <a:r>
              <a:rPr sz="1400" spc="10" dirty="0">
                <a:solidFill>
                  <a:srgbClr val="454545"/>
                </a:solidFill>
                <a:latin typeface="Palatino Linotype"/>
                <a:cs typeface="Palatino Linotype"/>
              </a:rPr>
              <a:t>to 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the </a:t>
            </a:r>
            <a:r>
              <a:rPr sz="1400" spc="-10" dirty="0">
                <a:solidFill>
                  <a:srgbClr val="454545"/>
                </a:solidFill>
                <a:latin typeface="Palatino Linotype"/>
                <a:cs typeface="Palatino Linotype"/>
              </a:rPr>
              <a:t>onset 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of 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the 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pandemic, </a:t>
            </a:r>
            <a:r>
              <a:rPr sz="1400" spc="-60" dirty="0">
                <a:solidFill>
                  <a:srgbClr val="454545"/>
                </a:solidFill>
                <a:latin typeface="Palatino Linotype"/>
                <a:cs typeface="Palatino Linotype"/>
              </a:rPr>
              <a:t>a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majority 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of 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respondents, </a:t>
            </a:r>
            <a:r>
              <a:rPr sz="1400" spc="-120" dirty="0">
                <a:solidFill>
                  <a:srgbClr val="454545"/>
                </a:solidFill>
                <a:latin typeface="Palatino Linotype"/>
                <a:cs typeface="Palatino Linotype"/>
              </a:rPr>
              <a:t>56.5% </a:t>
            </a:r>
            <a:r>
              <a:rPr sz="1400" spc="-114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respectively, 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expressed </a:t>
            </a:r>
            <a:r>
              <a:rPr sz="1400" spc="-10" dirty="0">
                <a:solidFill>
                  <a:srgbClr val="454545"/>
                </a:solidFill>
                <a:latin typeface="Palatino Linotype"/>
                <a:cs typeface="Palatino Linotype"/>
              </a:rPr>
              <a:t>that </a:t>
            </a:r>
            <a:r>
              <a:rPr sz="1400" spc="-15" dirty="0">
                <a:solidFill>
                  <a:srgbClr val="454545"/>
                </a:solidFill>
                <a:latin typeface="Palatino Linotype"/>
                <a:cs typeface="Palatino Linotype"/>
              </a:rPr>
              <a:t>there </a:t>
            </a:r>
            <a:r>
              <a:rPr sz="1400" spc="-60" dirty="0">
                <a:solidFill>
                  <a:srgbClr val="454545"/>
                </a:solidFill>
                <a:latin typeface="Palatino Linotype"/>
                <a:cs typeface="Palatino Linotype"/>
              </a:rPr>
              <a:t>were 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shorter 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waiting 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times 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and </a:t>
            </a:r>
            <a:r>
              <a:rPr sz="1400" spc="-10" dirty="0">
                <a:solidFill>
                  <a:srgbClr val="454545"/>
                </a:solidFill>
                <a:latin typeface="Palatino Linotype"/>
                <a:cs typeface="Palatino Linotype"/>
              </a:rPr>
              <a:t>better </a:t>
            </a:r>
            <a:r>
              <a:rPr sz="1400" spc="-33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100" dirty="0">
                <a:solidFill>
                  <a:srgbClr val="454545"/>
                </a:solidFill>
                <a:latin typeface="Palatino Linotype"/>
                <a:cs typeface="Palatino Linotype"/>
              </a:rPr>
              <a:t>m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ed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i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cal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staff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80" dirty="0">
                <a:solidFill>
                  <a:srgbClr val="454545"/>
                </a:solidFill>
                <a:latin typeface="Palatino Linotype"/>
                <a:cs typeface="Palatino Linotype"/>
              </a:rPr>
              <a:t>a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vail</a:t>
            </a:r>
            <a:r>
              <a:rPr sz="1400" spc="-65" dirty="0">
                <a:solidFill>
                  <a:srgbClr val="454545"/>
                </a:solidFill>
                <a:latin typeface="Palatino Linotype"/>
                <a:cs typeface="Palatino Linotype"/>
              </a:rPr>
              <a:t>a</a:t>
            </a:r>
            <a:r>
              <a:rPr sz="1400" spc="-15" dirty="0">
                <a:solidFill>
                  <a:srgbClr val="454545"/>
                </a:solidFill>
                <a:latin typeface="Palatino Linotype"/>
                <a:cs typeface="Palatino Linotype"/>
              </a:rPr>
              <a:t>bil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i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ty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co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m</a:t>
            </a:r>
            <a:r>
              <a:rPr sz="1400" spc="-70" dirty="0">
                <a:solidFill>
                  <a:srgbClr val="454545"/>
                </a:solidFill>
                <a:latin typeface="Palatino Linotype"/>
                <a:cs typeface="Palatino Linotype"/>
              </a:rPr>
              <a:t>p</a:t>
            </a:r>
            <a:r>
              <a:rPr sz="1400" spc="-80" dirty="0">
                <a:solidFill>
                  <a:srgbClr val="454545"/>
                </a:solidFill>
                <a:latin typeface="Palatino Linotype"/>
                <a:cs typeface="Palatino Linotype"/>
              </a:rPr>
              <a:t>a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red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10" dirty="0">
                <a:solidFill>
                  <a:srgbClr val="454545"/>
                </a:solidFill>
                <a:latin typeface="Palatino Linotype"/>
                <a:cs typeface="Palatino Linotype"/>
              </a:rPr>
              <a:t>to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85" dirty="0">
                <a:solidFill>
                  <a:srgbClr val="454545"/>
                </a:solidFill>
                <a:latin typeface="Palatino Linotype"/>
                <a:cs typeface="Palatino Linotype"/>
              </a:rPr>
              <a:t>d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uri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n</a:t>
            </a:r>
            <a:r>
              <a:rPr sz="1400" spc="-100" dirty="0">
                <a:solidFill>
                  <a:srgbClr val="454545"/>
                </a:solidFill>
                <a:latin typeface="Palatino Linotype"/>
                <a:cs typeface="Palatino Linotype"/>
              </a:rPr>
              <a:t>g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t</a:t>
            </a:r>
            <a:r>
              <a:rPr sz="1400" dirty="0">
                <a:solidFill>
                  <a:srgbClr val="454545"/>
                </a:solidFill>
                <a:latin typeface="Palatino Linotype"/>
                <a:cs typeface="Palatino Linotype"/>
              </a:rPr>
              <a:t>h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e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pa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n</a:t>
            </a:r>
            <a:r>
              <a:rPr sz="1400" spc="-85" dirty="0">
                <a:solidFill>
                  <a:srgbClr val="454545"/>
                </a:solidFill>
                <a:latin typeface="Palatino Linotype"/>
                <a:cs typeface="Palatino Linotype"/>
              </a:rPr>
              <a:t>d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em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i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c</a:t>
            </a:r>
            <a:r>
              <a:rPr sz="1400" dirty="0">
                <a:solidFill>
                  <a:srgbClr val="454545"/>
                </a:solidFill>
                <a:latin typeface="Palatino Linotype"/>
                <a:cs typeface="Palatino Linotype"/>
              </a:rPr>
              <a:t>.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In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80" dirty="0">
                <a:solidFill>
                  <a:srgbClr val="454545"/>
                </a:solidFill>
                <a:latin typeface="Palatino Linotype"/>
                <a:cs typeface="Palatino Linotype"/>
              </a:rPr>
              <a:t>a</a:t>
            </a:r>
            <a:r>
              <a:rPr sz="1400" spc="-85" dirty="0">
                <a:solidFill>
                  <a:srgbClr val="454545"/>
                </a:solidFill>
                <a:latin typeface="Palatino Linotype"/>
                <a:cs typeface="Palatino Linotype"/>
              </a:rPr>
              <a:t>d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d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i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t</a:t>
            </a:r>
            <a:r>
              <a:rPr sz="1400" spc="-10" dirty="0">
                <a:solidFill>
                  <a:srgbClr val="454545"/>
                </a:solidFill>
                <a:latin typeface="Palatino Linotype"/>
                <a:cs typeface="Palatino Linotype"/>
              </a:rPr>
              <a:t>i</a:t>
            </a:r>
            <a:r>
              <a:rPr sz="1400" dirty="0">
                <a:solidFill>
                  <a:srgbClr val="454545"/>
                </a:solidFill>
                <a:latin typeface="Palatino Linotype"/>
                <a:cs typeface="Palatino Linotype"/>
              </a:rPr>
              <a:t>on,  </a:t>
            </a:r>
            <a:r>
              <a:rPr sz="1400" spc="-15" dirty="0">
                <a:solidFill>
                  <a:srgbClr val="454545"/>
                </a:solidFill>
                <a:latin typeface="Palatino Linotype"/>
                <a:cs typeface="Palatino Linotype"/>
              </a:rPr>
              <a:t>o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t</a:t>
            </a:r>
            <a:r>
              <a:rPr sz="1400" dirty="0">
                <a:solidFill>
                  <a:srgbClr val="454545"/>
                </a:solidFill>
                <a:latin typeface="Palatino Linotype"/>
                <a:cs typeface="Palatino Linotype"/>
              </a:rPr>
              <a:t>h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er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tre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a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t</a:t>
            </a:r>
            <a:r>
              <a:rPr sz="1400" spc="-60" dirty="0">
                <a:solidFill>
                  <a:srgbClr val="454545"/>
                </a:solidFill>
                <a:latin typeface="Palatino Linotype"/>
                <a:cs typeface="Palatino Linotype"/>
              </a:rPr>
              <a:t>m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e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n</a:t>
            </a:r>
            <a:r>
              <a:rPr sz="1400" spc="20" dirty="0">
                <a:solidFill>
                  <a:srgbClr val="454545"/>
                </a:solidFill>
                <a:latin typeface="Palatino Linotype"/>
                <a:cs typeface="Palatino Linotype"/>
              </a:rPr>
              <a:t>t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f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a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c</a:t>
            </a:r>
            <a:r>
              <a:rPr sz="1400" spc="-15" dirty="0">
                <a:solidFill>
                  <a:srgbClr val="454545"/>
                </a:solidFill>
                <a:latin typeface="Palatino Linotype"/>
                <a:cs typeface="Palatino Linotype"/>
              </a:rPr>
              <a:t>tors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su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c</a:t>
            </a:r>
            <a:r>
              <a:rPr sz="1400" dirty="0">
                <a:solidFill>
                  <a:srgbClr val="454545"/>
                </a:solidFill>
                <a:latin typeface="Palatino Linotype"/>
                <a:cs typeface="Palatino Linotype"/>
              </a:rPr>
              <a:t>h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as </a:t>
            </a:r>
            <a:r>
              <a:rPr sz="1400" spc="-80" dirty="0">
                <a:solidFill>
                  <a:srgbClr val="454545"/>
                </a:solidFill>
                <a:latin typeface="Palatino Linotype"/>
                <a:cs typeface="Palatino Linotype"/>
              </a:rPr>
              <a:t>a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vail</a:t>
            </a:r>
            <a:r>
              <a:rPr sz="1400" spc="-65" dirty="0">
                <a:solidFill>
                  <a:srgbClr val="454545"/>
                </a:solidFill>
                <a:latin typeface="Palatino Linotype"/>
                <a:cs typeface="Palatino Linotype"/>
              </a:rPr>
              <a:t>a</a:t>
            </a:r>
            <a:r>
              <a:rPr sz="1400" spc="-15" dirty="0">
                <a:solidFill>
                  <a:srgbClr val="454545"/>
                </a:solidFill>
                <a:latin typeface="Palatino Linotype"/>
                <a:cs typeface="Palatino Linotype"/>
              </a:rPr>
              <a:t>bil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i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ty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of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100" dirty="0">
                <a:solidFill>
                  <a:srgbClr val="454545"/>
                </a:solidFill>
                <a:latin typeface="Palatino Linotype"/>
                <a:cs typeface="Palatino Linotype"/>
              </a:rPr>
              <a:t>m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ed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i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c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a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t</a:t>
            </a:r>
            <a:r>
              <a:rPr sz="1400" spc="-10" dirty="0">
                <a:solidFill>
                  <a:srgbClr val="454545"/>
                </a:solidFill>
                <a:latin typeface="Palatino Linotype"/>
                <a:cs typeface="Palatino Linotype"/>
              </a:rPr>
              <a:t>ions,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110" dirty="0">
                <a:solidFill>
                  <a:srgbClr val="454545"/>
                </a:solidFill>
                <a:latin typeface="Palatino Linotype"/>
                <a:cs typeface="Palatino Linotype"/>
              </a:rPr>
              <a:t>g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ood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staff</a:t>
            </a:r>
            <a:endParaRPr sz="1400">
              <a:latin typeface="Palatino Linotype"/>
              <a:cs typeface="Palatino Linotype"/>
            </a:endParaRPr>
          </a:p>
          <a:p>
            <a:pPr marL="193040" marR="5080" indent="-180975">
              <a:lnSpc>
                <a:spcPct val="114700"/>
              </a:lnSpc>
              <a:buClr>
                <a:srgbClr val="000000"/>
              </a:buClr>
              <a:buChar char="•"/>
              <a:tabLst>
                <a:tab pos="193675" algn="l"/>
              </a:tabLst>
            </a:pP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treatment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and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medical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15" dirty="0">
                <a:solidFill>
                  <a:srgbClr val="454545"/>
                </a:solidFill>
                <a:latin typeface="Palatino Linotype"/>
                <a:cs typeface="Palatino Linotype"/>
              </a:rPr>
              <a:t>consultation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access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60" dirty="0">
                <a:solidFill>
                  <a:srgbClr val="454545"/>
                </a:solidFill>
                <a:latin typeface="Palatino Linotype"/>
                <a:cs typeface="Palatino Linotype"/>
              </a:rPr>
              <a:t>were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also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increased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prior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10" dirty="0">
                <a:solidFill>
                  <a:srgbClr val="454545"/>
                </a:solidFill>
                <a:latin typeface="Palatino Linotype"/>
                <a:cs typeface="Palatino Linotype"/>
              </a:rPr>
              <a:t>to</a:t>
            </a:r>
            <a:r>
              <a:rPr sz="1400" spc="-6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the </a:t>
            </a:r>
            <a:r>
              <a:rPr sz="1400" spc="-33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10" dirty="0">
                <a:solidFill>
                  <a:srgbClr val="454545"/>
                </a:solidFill>
                <a:latin typeface="Palatino Linotype"/>
                <a:cs typeface="Palatino Linotype"/>
              </a:rPr>
              <a:t>onset</a:t>
            </a:r>
            <a:r>
              <a:rPr sz="1400" spc="-6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of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the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pandemic.</a:t>
            </a:r>
            <a:endParaRPr sz="1400">
              <a:latin typeface="Palatino Linotype"/>
              <a:cs typeface="Palatino Linotype"/>
            </a:endParaRPr>
          </a:p>
          <a:p>
            <a:pPr marL="193040" marR="190500" indent="-180975">
              <a:lnSpc>
                <a:spcPct val="114700"/>
              </a:lnSpc>
              <a:buClr>
                <a:srgbClr val="000000"/>
              </a:buClr>
              <a:buChar char="•"/>
              <a:tabLst>
                <a:tab pos="193675" algn="l"/>
              </a:tabLst>
            </a:pPr>
            <a:r>
              <a:rPr sz="1400" spc="30" dirty="0">
                <a:solidFill>
                  <a:srgbClr val="454545"/>
                </a:solidFill>
                <a:latin typeface="Palatino Linotype"/>
                <a:cs typeface="Palatino Linotype"/>
              </a:rPr>
              <a:t>The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majority 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of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respondents also 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expressed </a:t>
            </a:r>
            <a:r>
              <a:rPr sz="1400" spc="-60" dirty="0">
                <a:solidFill>
                  <a:srgbClr val="454545"/>
                </a:solidFill>
                <a:latin typeface="Palatino Linotype"/>
                <a:cs typeface="Palatino Linotype"/>
              </a:rPr>
              <a:t>a 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notable 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overall 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negative 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impact </a:t>
            </a:r>
            <a:r>
              <a:rPr sz="1400" spc="5" dirty="0">
                <a:solidFill>
                  <a:srgbClr val="454545"/>
                </a:solidFill>
                <a:latin typeface="Palatino Linotype"/>
                <a:cs typeface="Palatino Linotype"/>
              </a:rPr>
              <a:t>on </a:t>
            </a:r>
            <a:r>
              <a:rPr sz="1400" spc="-15" dirty="0">
                <a:solidFill>
                  <a:srgbClr val="454545"/>
                </a:solidFill>
                <a:latin typeface="Palatino Linotype"/>
                <a:cs typeface="Palatino Linotype"/>
              </a:rPr>
              <a:t>their </a:t>
            </a:r>
            <a:r>
              <a:rPr sz="1400" spc="-10" dirty="0">
                <a:solidFill>
                  <a:srgbClr val="454545"/>
                </a:solidFill>
                <a:latin typeface="Palatino Linotype"/>
                <a:cs typeface="Palatino Linotype"/>
              </a:rPr>
              <a:t>condition 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during 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the 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pandemic,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with </a:t>
            </a:r>
            <a:r>
              <a:rPr sz="1400" spc="-75" dirty="0">
                <a:solidFill>
                  <a:srgbClr val="454545"/>
                </a:solidFill>
                <a:latin typeface="Palatino Linotype"/>
                <a:cs typeface="Palatino Linotype"/>
              </a:rPr>
              <a:t>49.1%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indicating </a:t>
            </a:r>
            <a:r>
              <a:rPr sz="1400" spc="-60" dirty="0">
                <a:solidFill>
                  <a:srgbClr val="454545"/>
                </a:solidFill>
                <a:latin typeface="Palatino Linotype"/>
                <a:cs typeface="Palatino Linotype"/>
              </a:rPr>
              <a:t>a </a:t>
            </a:r>
            <a:r>
              <a:rPr sz="1400" spc="-33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negative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impact,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75" dirty="0">
                <a:solidFill>
                  <a:srgbClr val="454545"/>
                </a:solidFill>
                <a:latin typeface="Palatino Linotype"/>
                <a:cs typeface="Palatino Linotype"/>
              </a:rPr>
              <a:t>20.5%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indicating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60" dirty="0">
                <a:solidFill>
                  <a:srgbClr val="454545"/>
                </a:solidFill>
                <a:latin typeface="Palatino Linotype"/>
                <a:cs typeface="Palatino Linotype"/>
              </a:rPr>
              <a:t>a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positive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impact</a:t>
            </a:r>
            <a:r>
              <a:rPr sz="1400" spc="-45" dirty="0">
                <a:solidFill>
                  <a:srgbClr val="454545"/>
                </a:solidFill>
                <a:latin typeface="Palatino Linotype"/>
                <a:cs typeface="Palatino Linotype"/>
              </a:rPr>
              <a:t> and</a:t>
            </a:r>
            <a:r>
              <a:rPr sz="1400" spc="-50" dirty="0">
                <a:solidFill>
                  <a:srgbClr val="454545"/>
                </a:solidFill>
                <a:latin typeface="Palatino Linotype"/>
                <a:cs typeface="Palatino Linotype"/>
              </a:rPr>
              <a:t> 30.4% 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indicating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002551" y="9642382"/>
            <a:ext cx="1445895" cy="23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no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n</a:t>
            </a:r>
            <a:r>
              <a:rPr sz="1400" spc="-15" dirty="0">
                <a:solidFill>
                  <a:srgbClr val="454545"/>
                </a:solidFill>
                <a:latin typeface="Palatino Linotype"/>
                <a:cs typeface="Palatino Linotype"/>
              </a:rPr>
              <a:t>ot</a:t>
            </a:r>
            <a:r>
              <a:rPr sz="1400" spc="-40" dirty="0">
                <a:solidFill>
                  <a:srgbClr val="454545"/>
                </a:solidFill>
                <a:latin typeface="Palatino Linotype"/>
                <a:cs typeface="Palatino Linotype"/>
              </a:rPr>
              <a:t>a</a:t>
            </a:r>
            <a:r>
              <a:rPr sz="1400" spc="-25" dirty="0">
                <a:solidFill>
                  <a:srgbClr val="454545"/>
                </a:solidFill>
                <a:latin typeface="Palatino Linotype"/>
                <a:cs typeface="Palatino Linotype"/>
              </a:rPr>
              <a:t>b</a:t>
            </a:r>
            <a:r>
              <a:rPr sz="1400" spc="-35" dirty="0">
                <a:solidFill>
                  <a:srgbClr val="454545"/>
                </a:solidFill>
                <a:latin typeface="Palatino Linotype"/>
                <a:cs typeface="Palatino Linotype"/>
              </a:rPr>
              <a:t>l</a:t>
            </a:r>
            <a:r>
              <a:rPr sz="1400" spc="-20" dirty="0">
                <a:solidFill>
                  <a:srgbClr val="454545"/>
                </a:solidFill>
                <a:latin typeface="Palatino Linotype"/>
                <a:cs typeface="Palatino Linotype"/>
              </a:rPr>
              <a:t>e</a:t>
            </a:r>
            <a:r>
              <a:rPr sz="1400" spc="-55" dirty="0">
                <a:solidFill>
                  <a:srgbClr val="454545"/>
                </a:solidFill>
                <a:latin typeface="Palatino Linotype"/>
                <a:cs typeface="Palatino Linotype"/>
              </a:rPr>
              <a:t> </a:t>
            </a:r>
            <a:r>
              <a:rPr sz="1400" spc="-5" dirty="0">
                <a:solidFill>
                  <a:srgbClr val="454545"/>
                </a:solidFill>
                <a:latin typeface="Palatino Linotype"/>
                <a:cs typeface="Palatino Linotype"/>
              </a:rPr>
              <a:t>c</a:t>
            </a:r>
            <a:r>
              <a:rPr sz="1400" spc="-15" dirty="0">
                <a:solidFill>
                  <a:srgbClr val="454545"/>
                </a:solidFill>
                <a:latin typeface="Palatino Linotype"/>
                <a:cs typeface="Palatino Linotype"/>
              </a:rPr>
              <a:t>ha</a:t>
            </a:r>
            <a:r>
              <a:rPr sz="1400" spc="-30" dirty="0">
                <a:solidFill>
                  <a:srgbClr val="454545"/>
                </a:solidFill>
                <a:latin typeface="Palatino Linotype"/>
                <a:cs typeface="Palatino Linotype"/>
              </a:rPr>
              <a:t>n</a:t>
            </a:r>
            <a:r>
              <a:rPr sz="1400" spc="-110" dirty="0">
                <a:solidFill>
                  <a:srgbClr val="454545"/>
                </a:solidFill>
                <a:latin typeface="Palatino Linotype"/>
                <a:cs typeface="Palatino Linotype"/>
              </a:rPr>
              <a:t>g</a:t>
            </a:r>
            <a:r>
              <a:rPr sz="1400" spc="-60" dirty="0">
                <a:solidFill>
                  <a:srgbClr val="454545"/>
                </a:solidFill>
                <a:latin typeface="Palatino Linotype"/>
                <a:cs typeface="Palatino Linotype"/>
              </a:rPr>
              <a:t>e</a:t>
            </a:r>
            <a:r>
              <a:rPr sz="1400" dirty="0">
                <a:solidFill>
                  <a:srgbClr val="454545"/>
                </a:solidFill>
                <a:latin typeface="Palatino Linotype"/>
                <a:cs typeface="Palatino Linotype"/>
              </a:rPr>
              <a:t>.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90802" y="11089025"/>
            <a:ext cx="5725160" cy="221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8440" marR="412750" indent="-206375">
              <a:lnSpc>
                <a:spcPct val="100000"/>
              </a:lnSpc>
              <a:spcBef>
                <a:spcPts val="100"/>
              </a:spcBef>
              <a:buFont typeface="Arial MT"/>
              <a:buChar char="●"/>
              <a:tabLst>
                <a:tab pos="219075" algn="l"/>
              </a:tabLst>
            </a:pPr>
            <a:r>
              <a:rPr sz="1300" spc="30" dirty="0">
                <a:latin typeface="Palatino Linotype"/>
                <a:cs typeface="Palatino Linotype"/>
              </a:rPr>
              <a:t>The</a:t>
            </a:r>
            <a:r>
              <a:rPr sz="1300" spc="-40" dirty="0">
                <a:latin typeface="Palatino Linotype"/>
                <a:cs typeface="Palatino Linotype"/>
              </a:rPr>
              <a:t> </a:t>
            </a:r>
            <a:r>
              <a:rPr sz="1300" spc="-25" dirty="0">
                <a:latin typeface="Palatino Linotype"/>
                <a:cs typeface="Palatino Linotype"/>
              </a:rPr>
              <a:t>investigation</a:t>
            </a:r>
            <a:r>
              <a:rPr sz="1300" spc="-40" dirty="0">
                <a:latin typeface="Palatino Linotype"/>
                <a:cs typeface="Palatino Linotype"/>
              </a:rPr>
              <a:t> </a:t>
            </a:r>
            <a:r>
              <a:rPr sz="1300" spc="-70" dirty="0">
                <a:latin typeface="Palatino Linotype"/>
                <a:cs typeface="Palatino Linotype"/>
              </a:rPr>
              <a:t>was</a:t>
            </a:r>
            <a:r>
              <a:rPr sz="1300" spc="-40" dirty="0">
                <a:latin typeface="Palatino Linotype"/>
                <a:cs typeface="Palatino Linotype"/>
              </a:rPr>
              <a:t> </a:t>
            </a:r>
            <a:r>
              <a:rPr sz="1300" spc="-20" dirty="0">
                <a:latin typeface="Palatino Linotype"/>
                <a:cs typeface="Palatino Linotype"/>
              </a:rPr>
              <a:t>conducted</a:t>
            </a:r>
            <a:r>
              <a:rPr sz="1300" spc="-40" dirty="0">
                <a:latin typeface="Palatino Linotype"/>
                <a:cs typeface="Palatino Linotype"/>
              </a:rPr>
              <a:t> </a:t>
            </a:r>
            <a:r>
              <a:rPr sz="1300" spc="-45" dirty="0">
                <a:latin typeface="Palatino Linotype"/>
                <a:cs typeface="Palatino Linotype"/>
              </a:rPr>
              <a:t>as</a:t>
            </a:r>
            <a:r>
              <a:rPr sz="1300" spc="-40" dirty="0">
                <a:latin typeface="Palatino Linotype"/>
                <a:cs typeface="Palatino Linotype"/>
              </a:rPr>
              <a:t> </a:t>
            </a:r>
            <a:r>
              <a:rPr sz="1300" dirty="0">
                <a:latin typeface="Palatino Linotype"/>
                <a:cs typeface="Palatino Linotype"/>
              </a:rPr>
              <a:t>both</a:t>
            </a:r>
            <a:r>
              <a:rPr sz="1300" spc="-35" dirty="0">
                <a:latin typeface="Palatino Linotype"/>
                <a:cs typeface="Palatino Linotype"/>
              </a:rPr>
              <a:t> </a:t>
            </a:r>
            <a:r>
              <a:rPr sz="1300" spc="-50" dirty="0">
                <a:latin typeface="Palatino Linotype"/>
                <a:cs typeface="Palatino Linotype"/>
              </a:rPr>
              <a:t>a</a:t>
            </a:r>
            <a:r>
              <a:rPr sz="1300" spc="-40" dirty="0">
                <a:latin typeface="Palatino Linotype"/>
                <a:cs typeface="Palatino Linotype"/>
              </a:rPr>
              <a:t> </a:t>
            </a:r>
            <a:r>
              <a:rPr sz="1300" spc="-25" dirty="0">
                <a:latin typeface="Palatino Linotype"/>
                <a:cs typeface="Palatino Linotype"/>
              </a:rPr>
              <a:t>retrospective</a:t>
            </a:r>
            <a:r>
              <a:rPr sz="1300" spc="-40" dirty="0">
                <a:latin typeface="Palatino Linotype"/>
                <a:cs typeface="Palatino Linotype"/>
              </a:rPr>
              <a:t> and </a:t>
            </a:r>
            <a:r>
              <a:rPr sz="1300" spc="-30" dirty="0">
                <a:latin typeface="Palatino Linotype"/>
                <a:cs typeface="Palatino Linotype"/>
              </a:rPr>
              <a:t>prospective </a:t>
            </a:r>
            <a:r>
              <a:rPr sz="1300" spc="-310" dirty="0">
                <a:latin typeface="Palatino Linotype"/>
                <a:cs typeface="Palatino Linotype"/>
              </a:rPr>
              <a:t> </a:t>
            </a:r>
            <a:r>
              <a:rPr sz="1300" spc="-15" dirty="0">
                <a:latin typeface="Palatino Linotype"/>
                <a:cs typeface="Palatino Linotype"/>
              </a:rPr>
              <a:t>cross-sectional</a:t>
            </a:r>
            <a:r>
              <a:rPr sz="1300" spc="-55" dirty="0">
                <a:latin typeface="Palatino Linotype"/>
                <a:cs typeface="Palatino Linotype"/>
              </a:rPr>
              <a:t> </a:t>
            </a:r>
            <a:r>
              <a:rPr sz="1300" spc="-40" dirty="0">
                <a:latin typeface="Palatino Linotype"/>
                <a:cs typeface="Palatino Linotype"/>
              </a:rPr>
              <a:t>study</a:t>
            </a:r>
            <a:endParaRPr sz="1300">
              <a:latin typeface="Palatino Linotype"/>
              <a:cs typeface="Palatino Linotype"/>
            </a:endParaRPr>
          </a:p>
          <a:p>
            <a:pPr marL="218440" marR="5080" indent="-206375">
              <a:lnSpc>
                <a:spcPct val="100000"/>
              </a:lnSpc>
              <a:spcBef>
                <a:spcPts val="10"/>
              </a:spcBef>
              <a:buFont typeface="Arial MT"/>
              <a:buChar char="●"/>
              <a:tabLst>
                <a:tab pos="219075" algn="l"/>
              </a:tabLst>
            </a:pPr>
            <a:r>
              <a:rPr sz="1300" spc="-20" dirty="0">
                <a:latin typeface="Palatino Linotype"/>
                <a:cs typeface="Palatino Linotype"/>
              </a:rPr>
              <a:t>Data </a:t>
            </a:r>
            <a:r>
              <a:rPr sz="1300" spc="-70" dirty="0">
                <a:latin typeface="Palatino Linotype"/>
                <a:cs typeface="Palatino Linotype"/>
              </a:rPr>
              <a:t>was </a:t>
            </a:r>
            <a:r>
              <a:rPr sz="1300" spc="-15" dirty="0">
                <a:latin typeface="Palatino Linotype"/>
                <a:cs typeface="Palatino Linotype"/>
              </a:rPr>
              <a:t>collected </a:t>
            </a:r>
            <a:r>
              <a:rPr sz="1300" spc="-20" dirty="0">
                <a:latin typeface="Palatino Linotype"/>
                <a:cs typeface="Palatino Linotype"/>
              </a:rPr>
              <a:t>from </a:t>
            </a:r>
            <a:r>
              <a:rPr sz="1300" spc="-15" dirty="0">
                <a:latin typeface="Palatino Linotype"/>
                <a:cs typeface="Palatino Linotype"/>
              </a:rPr>
              <a:t>April </a:t>
            </a:r>
            <a:r>
              <a:rPr sz="1300" spc="-20" dirty="0">
                <a:latin typeface="Palatino Linotype"/>
                <a:cs typeface="Palatino Linotype"/>
              </a:rPr>
              <a:t>8th-22nd </a:t>
            </a:r>
            <a:r>
              <a:rPr sz="1300" spc="-25" dirty="0">
                <a:latin typeface="Palatino Linotype"/>
                <a:cs typeface="Palatino Linotype"/>
              </a:rPr>
              <a:t>2022 </a:t>
            </a:r>
            <a:r>
              <a:rPr sz="1300" spc="-40" dirty="0">
                <a:latin typeface="Palatino Linotype"/>
                <a:cs typeface="Palatino Linotype"/>
              </a:rPr>
              <a:t>via </a:t>
            </a:r>
            <a:r>
              <a:rPr sz="1300" spc="-5" dirty="0">
                <a:latin typeface="Palatino Linotype"/>
                <a:cs typeface="Palatino Linotype"/>
              </a:rPr>
              <a:t>online </a:t>
            </a:r>
            <a:r>
              <a:rPr sz="1300" spc="-20" dirty="0">
                <a:latin typeface="Palatino Linotype"/>
                <a:cs typeface="Palatino Linotype"/>
              </a:rPr>
              <a:t>questionnaires </a:t>
            </a:r>
            <a:r>
              <a:rPr sz="1300" spc="-15" dirty="0">
                <a:latin typeface="Palatino Linotype"/>
                <a:cs typeface="Palatino Linotype"/>
              </a:rPr>
              <a:t> </a:t>
            </a:r>
            <a:r>
              <a:rPr sz="1300" spc="-30" dirty="0">
                <a:latin typeface="Palatino Linotype"/>
                <a:cs typeface="Palatino Linotype"/>
              </a:rPr>
              <a:t>administered</a:t>
            </a:r>
            <a:r>
              <a:rPr sz="1300" spc="-50" dirty="0">
                <a:latin typeface="Palatino Linotype"/>
                <a:cs typeface="Palatino Linotype"/>
              </a:rPr>
              <a:t> </a:t>
            </a:r>
            <a:r>
              <a:rPr sz="1300" spc="10" dirty="0">
                <a:latin typeface="Palatino Linotype"/>
                <a:cs typeface="Palatino Linotype"/>
              </a:rPr>
              <a:t>to</a:t>
            </a:r>
            <a:r>
              <a:rPr sz="1300" spc="-45" dirty="0">
                <a:latin typeface="Palatino Linotype"/>
                <a:cs typeface="Palatino Linotype"/>
              </a:rPr>
              <a:t> </a:t>
            </a:r>
            <a:r>
              <a:rPr sz="1300" spc="-20" dirty="0">
                <a:latin typeface="Palatino Linotype"/>
                <a:cs typeface="Palatino Linotype"/>
              </a:rPr>
              <a:t>patients</a:t>
            </a:r>
            <a:r>
              <a:rPr sz="1300" spc="-45" dirty="0">
                <a:latin typeface="Palatino Linotype"/>
                <a:cs typeface="Palatino Linotype"/>
              </a:rPr>
              <a:t> over </a:t>
            </a:r>
            <a:r>
              <a:rPr sz="1300" spc="-105" dirty="0">
                <a:latin typeface="Palatino Linotype"/>
                <a:cs typeface="Palatino Linotype"/>
              </a:rPr>
              <a:t>18</a:t>
            </a:r>
            <a:r>
              <a:rPr sz="1300" spc="-45" dirty="0">
                <a:latin typeface="Palatino Linotype"/>
                <a:cs typeface="Palatino Linotype"/>
              </a:rPr>
              <a:t> years, </a:t>
            </a:r>
            <a:r>
              <a:rPr sz="1300" spc="-35" dirty="0">
                <a:latin typeface="Palatino Linotype"/>
                <a:cs typeface="Palatino Linotype"/>
              </a:rPr>
              <a:t>residing</a:t>
            </a:r>
            <a:r>
              <a:rPr sz="1300" spc="-45" dirty="0">
                <a:latin typeface="Palatino Linotype"/>
                <a:cs typeface="Palatino Linotype"/>
              </a:rPr>
              <a:t> </a:t>
            </a:r>
            <a:r>
              <a:rPr sz="1300" dirty="0">
                <a:latin typeface="Palatino Linotype"/>
                <a:cs typeface="Palatino Linotype"/>
              </a:rPr>
              <a:t>in</a:t>
            </a:r>
            <a:r>
              <a:rPr sz="1300" spc="-45" dirty="0">
                <a:latin typeface="Palatino Linotype"/>
                <a:cs typeface="Palatino Linotype"/>
              </a:rPr>
              <a:t> </a:t>
            </a:r>
            <a:r>
              <a:rPr sz="1300" spc="-30" dirty="0">
                <a:latin typeface="Palatino Linotype"/>
                <a:cs typeface="Palatino Linotype"/>
              </a:rPr>
              <a:t>Trinidad</a:t>
            </a:r>
            <a:r>
              <a:rPr sz="1300" spc="-45" dirty="0">
                <a:latin typeface="Palatino Linotype"/>
                <a:cs typeface="Palatino Linotype"/>
              </a:rPr>
              <a:t> </a:t>
            </a:r>
            <a:r>
              <a:rPr sz="1300" spc="220" dirty="0">
                <a:latin typeface="Palatino Linotype"/>
                <a:cs typeface="Palatino Linotype"/>
              </a:rPr>
              <a:t>&amp;</a:t>
            </a:r>
            <a:r>
              <a:rPr sz="1300" spc="-45" dirty="0">
                <a:latin typeface="Palatino Linotype"/>
                <a:cs typeface="Palatino Linotype"/>
              </a:rPr>
              <a:t> </a:t>
            </a:r>
            <a:r>
              <a:rPr sz="1300" spc="-30" dirty="0">
                <a:latin typeface="Palatino Linotype"/>
                <a:cs typeface="Palatino Linotype"/>
              </a:rPr>
              <a:t>Tobago</a:t>
            </a:r>
            <a:r>
              <a:rPr sz="1300" spc="-45" dirty="0">
                <a:latin typeface="Palatino Linotype"/>
                <a:cs typeface="Palatino Linotype"/>
              </a:rPr>
              <a:t> who </a:t>
            </a:r>
            <a:r>
              <a:rPr sz="1300" spc="-40" dirty="0">
                <a:latin typeface="Palatino Linotype"/>
                <a:cs typeface="Palatino Linotype"/>
              </a:rPr>
              <a:t>had </a:t>
            </a:r>
            <a:r>
              <a:rPr sz="1300" spc="-310" dirty="0">
                <a:latin typeface="Palatino Linotype"/>
                <a:cs typeface="Palatino Linotype"/>
              </a:rPr>
              <a:t> </a:t>
            </a:r>
            <a:r>
              <a:rPr sz="1300" spc="15" dirty="0">
                <a:latin typeface="Palatino Linotype"/>
                <a:cs typeface="Palatino Linotype"/>
              </a:rPr>
              <a:t>NCDs</a:t>
            </a:r>
            <a:endParaRPr sz="1300">
              <a:latin typeface="Palatino Linotype"/>
              <a:cs typeface="Palatino Linotype"/>
            </a:endParaRPr>
          </a:p>
          <a:p>
            <a:pPr marL="218440" marR="390525" indent="-206375">
              <a:lnSpc>
                <a:spcPct val="100000"/>
              </a:lnSpc>
              <a:spcBef>
                <a:spcPts val="10"/>
              </a:spcBef>
              <a:buFont typeface="Arial MT"/>
              <a:buChar char="●"/>
              <a:tabLst>
                <a:tab pos="219075" algn="l"/>
              </a:tabLst>
            </a:pPr>
            <a:r>
              <a:rPr sz="1300" spc="30" dirty="0">
                <a:latin typeface="Palatino Linotype"/>
                <a:cs typeface="Palatino Linotype"/>
              </a:rPr>
              <a:t>The</a:t>
            </a:r>
            <a:r>
              <a:rPr sz="1300" spc="-40" dirty="0">
                <a:latin typeface="Palatino Linotype"/>
                <a:cs typeface="Palatino Linotype"/>
              </a:rPr>
              <a:t> snowball</a:t>
            </a:r>
            <a:r>
              <a:rPr sz="1300" spc="-45" dirty="0">
                <a:latin typeface="Palatino Linotype"/>
                <a:cs typeface="Palatino Linotype"/>
              </a:rPr>
              <a:t> sampling</a:t>
            </a:r>
            <a:r>
              <a:rPr sz="1300" spc="-40" dirty="0">
                <a:latin typeface="Palatino Linotype"/>
                <a:cs typeface="Palatino Linotype"/>
              </a:rPr>
              <a:t> </a:t>
            </a:r>
            <a:r>
              <a:rPr sz="1300" spc="-25" dirty="0">
                <a:latin typeface="Palatino Linotype"/>
                <a:cs typeface="Palatino Linotype"/>
              </a:rPr>
              <a:t>method</a:t>
            </a:r>
            <a:r>
              <a:rPr sz="1300" spc="-40" dirty="0">
                <a:latin typeface="Palatino Linotype"/>
                <a:cs typeface="Palatino Linotype"/>
              </a:rPr>
              <a:t> </a:t>
            </a:r>
            <a:r>
              <a:rPr sz="1300" spc="-70" dirty="0">
                <a:latin typeface="Palatino Linotype"/>
                <a:cs typeface="Palatino Linotype"/>
              </a:rPr>
              <a:t>was</a:t>
            </a:r>
            <a:r>
              <a:rPr sz="1300" spc="-40" dirty="0">
                <a:latin typeface="Palatino Linotype"/>
                <a:cs typeface="Palatino Linotype"/>
              </a:rPr>
              <a:t> used </a:t>
            </a:r>
            <a:r>
              <a:rPr sz="1300" spc="10" dirty="0">
                <a:latin typeface="Palatino Linotype"/>
                <a:cs typeface="Palatino Linotype"/>
              </a:rPr>
              <a:t>to</a:t>
            </a:r>
            <a:r>
              <a:rPr sz="1300" spc="-40" dirty="0">
                <a:latin typeface="Palatino Linotype"/>
                <a:cs typeface="Palatino Linotype"/>
              </a:rPr>
              <a:t> </a:t>
            </a:r>
            <a:r>
              <a:rPr sz="1300" spc="-20" dirty="0">
                <a:latin typeface="Palatino Linotype"/>
                <a:cs typeface="Palatino Linotype"/>
              </a:rPr>
              <a:t>distribute</a:t>
            </a:r>
            <a:r>
              <a:rPr sz="1300" spc="-40" dirty="0">
                <a:latin typeface="Palatino Linotype"/>
                <a:cs typeface="Palatino Linotype"/>
              </a:rPr>
              <a:t> </a:t>
            </a:r>
            <a:r>
              <a:rPr sz="1300" spc="-20" dirty="0">
                <a:latin typeface="Palatino Linotype"/>
                <a:cs typeface="Palatino Linotype"/>
              </a:rPr>
              <a:t>questionnaires</a:t>
            </a:r>
            <a:r>
              <a:rPr sz="1300" spc="-40" dirty="0">
                <a:latin typeface="Palatino Linotype"/>
                <a:cs typeface="Palatino Linotype"/>
              </a:rPr>
              <a:t> via </a:t>
            </a:r>
            <a:r>
              <a:rPr sz="1300" spc="-310" dirty="0">
                <a:latin typeface="Palatino Linotype"/>
                <a:cs typeface="Palatino Linotype"/>
              </a:rPr>
              <a:t> </a:t>
            </a:r>
            <a:r>
              <a:rPr sz="1300" spc="-55" dirty="0">
                <a:latin typeface="Palatino Linotype"/>
                <a:cs typeface="Palatino Linotype"/>
              </a:rPr>
              <a:t>v</a:t>
            </a:r>
            <a:r>
              <a:rPr sz="1300" spc="-70" dirty="0">
                <a:latin typeface="Palatino Linotype"/>
                <a:cs typeface="Palatino Linotype"/>
              </a:rPr>
              <a:t>a</a:t>
            </a:r>
            <a:r>
              <a:rPr sz="1300" spc="-20" dirty="0">
                <a:latin typeface="Palatino Linotype"/>
                <a:cs typeface="Palatino Linotype"/>
              </a:rPr>
              <a:t>r</a:t>
            </a:r>
            <a:r>
              <a:rPr sz="1300" spc="-25" dirty="0">
                <a:latin typeface="Palatino Linotype"/>
                <a:cs typeface="Palatino Linotype"/>
              </a:rPr>
              <a:t>ious</a:t>
            </a:r>
            <a:r>
              <a:rPr sz="1300" spc="-50" dirty="0">
                <a:latin typeface="Palatino Linotype"/>
                <a:cs typeface="Palatino Linotype"/>
              </a:rPr>
              <a:t> </a:t>
            </a:r>
            <a:r>
              <a:rPr sz="1300" spc="35" dirty="0">
                <a:latin typeface="Palatino Linotype"/>
                <a:cs typeface="Palatino Linotype"/>
              </a:rPr>
              <a:t>NCD</a:t>
            </a:r>
            <a:r>
              <a:rPr sz="1300" spc="-50" dirty="0">
                <a:latin typeface="Palatino Linotype"/>
                <a:cs typeface="Palatino Linotype"/>
              </a:rPr>
              <a:t> </a:t>
            </a:r>
            <a:r>
              <a:rPr sz="1300" spc="-25" dirty="0">
                <a:latin typeface="Palatino Linotype"/>
                <a:cs typeface="Palatino Linotype"/>
              </a:rPr>
              <a:t>associ</a:t>
            </a:r>
            <a:r>
              <a:rPr sz="1300" spc="-45" dirty="0">
                <a:latin typeface="Palatino Linotype"/>
                <a:cs typeface="Palatino Linotype"/>
              </a:rPr>
              <a:t>a</a:t>
            </a:r>
            <a:r>
              <a:rPr sz="1300" spc="5" dirty="0">
                <a:latin typeface="Palatino Linotype"/>
                <a:cs typeface="Palatino Linotype"/>
              </a:rPr>
              <a:t>t</a:t>
            </a:r>
            <a:r>
              <a:rPr sz="1300" spc="-5" dirty="0">
                <a:latin typeface="Palatino Linotype"/>
                <a:cs typeface="Palatino Linotype"/>
              </a:rPr>
              <a:t>i</a:t>
            </a:r>
            <a:r>
              <a:rPr sz="1300" spc="-10" dirty="0">
                <a:latin typeface="Palatino Linotype"/>
                <a:cs typeface="Palatino Linotype"/>
              </a:rPr>
              <a:t>ons</a:t>
            </a:r>
            <a:r>
              <a:rPr sz="1300" spc="-50" dirty="0">
                <a:latin typeface="Palatino Linotype"/>
                <a:cs typeface="Palatino Linotype"/>
              </a:rPr>
              <a:t> </a:t>
            </a:r>
            <a:r>
              <a:rPr sz="1300" dirty="0">
                <a:latin typeface="Palatino Linotype"/>
                <a:cs typeface="Palatino Linotype"/>
              </a:rPr>
              <a:t>in</a:t>
            </a:r>
            <a:r>
              <a:rPr sz="1300" spc="-50" dirty="0">
                <a:latin typeface="Palatino Linotype"/>
                <a:cs typeface="Palatino Linotype"/>
              </a:rPr>
              <a:t> </a:t>
            </a:r>
            <a:r>
              <a:rPr sz="1300" spc="55" dirty="0">
                <a:latin typeface="Palatino Linotype"/>
                <a:cs typeface="Palatino Linotype"/>
              </a:rPr>
              <a:t>T</a:t>
            </a:r>
            <a:r>
              <a:rPr sz="1300" spc="105" dirty="0">
                <a:latin typeface="Palatino Linotype"/>
                <a:cs typeface="Palatino Linotype"/>
              </a:rPr>
              <a:t>&amp;</a:t>
            </a:r>
            <a:r>
              <a:rPr sz="1300" dirty="0">
                <a:latin typeface="Palatino Linotype"/>
                <a:cs typeface="Palatino Linotype"/>
              </a:rPr>
              <a:t>T.</a:t>
            </a:r>
            <a:endParaRPr sz="1300">
              <a:latin typeface="Palatino Linotype"/>
              <a:cs typeface="Palatino Linotype"/>
            </a:endParaRPr>
          </a:p>
          <a:p>
            <a:pPr marL="218440" marR="208915" indent="-206375">
              <a:lnSpc>
                <a:spcPct val="100000"/>
              </a:lnSpc>
              <a:spcBef>
                <a:spcPts val="1575"/>
              </a:spcBef>
              <a:buFont typeface="Arial"/>
              <a:buChar char="●"/>
              <a:tabLst>
                <a:tab pos="219075" algn="l"/>
              </a:tabLst>
            </a:pPr>
            <a:r>
              <a:rPr sz="1300" spc="35" dirty="0">
                <a:latin typeface="Palatino Linotype"/>
                <a:cs typeface="Palatino Linotype"/>
              </a:rPr>
              <a:t>NCD</a:t>
            </a:r>
            <a:r>
              <a:rPr sz="1300" spc="-45" dirty="0">
                <a:latin typeface="Palatino Linotype"/>
                <a:cs typeface="Palatino Linotype"/>
              </a:rPr>
              <a:t> </a:t>
            </a:r>
            <a:r>
              <a:rPr sz="1300" spc="-35" dirty="0">
                <a:latin typeface="Palatino Linotype"/>
                <a:cs typeface="Palatino Linotype"/>
              </a:rPr>
              <a:t>organizations</a:t>
            </a:r>
            <a:r>
              <a:rPr sz="1300" spc="-45" dirty="0">
                <a:latin typeface="Palatino Linotype"/>
                <a:cs typeface="Palatino Linotype"/>
              </a:rPr>
              <a:t> </a:t>
            </a:r>
            <a:r>
              <a:rPr sz="1300" spc="-20" dirty="0">
                <a:latin typeface="Palatino Linotype"/>
                <a:cs typeface="Palatino Linotype"/>
              </a:rPr>
              <a:t>such</a:t>
            </a:r>
            <a:r>
              <a:rPr sz="1300" spc="-40" dirty="0">
                <a:latin typeface="Palatino Linotype"/>
                <a:cs typeface="Palatino Linotype"/>
              </a:rPr>
              <a:t> </a:t>
            </a:r>
            <a:r>
              <a:rPr sz="1300" spc="-45" dirty="0">
                <a:latin typeface="Palatino Linotype"/>
                <a:cs typeface="Palatino Linotype"/>
              </a:rPr>
              <a:t>as </a:t>
            </a:r>
            <a:r>
              <a:rPr sz="1300" spc="-5" dirty="0">
                <a:latin typeface="Palatino Linotype"/>
                <a:cs typeface="Palatino Linotype"/>
              </a:rPr>
              <a:t>the</a:t>
            </a:r>
            <a:r>
              <a:rPr sz="1300" spc="-40" dirty="0">
                <a:latin typeface="Palatino Linotype"/>
                <a:cs typeface="Palatino Linotype"/>
              </a:rPr>
              <a:t> </a:t>
            </a:r>
            <a:r>
              <a:rPr sz="1300" spc="-15" dirty="0">
                <a:latin typeface="Palatino Linotype"/>
                <a:cs typeface="Palatino Linotype"/>
              </a:rPr>
              <a:t>Diabetes</a:t>
            </a:r>
            <a:r>
              <a:rPr sz="1300" spc="-45" dirty="0">
                <a:latin typeface="Palatino Linotype"/>
                <a:cs typeface="Palatino Linotype"/>
              </a:rPr>
              <a:t> </a:t>
            </a:r>
            <a:r>
              <a:rPr sz="1300" spc="-10" dirty="0">
                <a:latin typeface="Palatino Linotype"/>
                <a:cs typeface="Palatino Linotype"/>
              </a:rPr>
              <a:t>Association</a:t>
            </a:r>
            <a:r>
              <a:rPr sz="1300" spc="-40" dirty="0">
                <a:latin typeface="Palatino Linotype"/>
                <a:cs typeface="Palatino Linotype"/>
              </a:rPr>
              <a:t> </a:t>
            </a:r>
            <a:r>
              <a:rPr sz="1300" spc="10" dirty="0">
                <a:latin typeface="Palatino Linotype"/>
                <a:cs typeface="Palatino Linotype"/>
              </a:rPr>
              <a:t>of</a:t>
            </a:r>
            <a:r>
              <a:rPr sz="1300" spc="-45" dirty="0">
                <a:latin typeface="Palatino Linotype"/>
                <a:cs typeface="Palatino Linotype"/>
              </a:rPr>
              <a:t> </a:t>
            </a:r>
            <a:r>
              <a:rPr sz="1300" spc="40" dirty="0">
                <a:latin typeface="Palatino Linotype"/>
                <a:cs typeface="Palatino Linotype"/>
              </a:rPr>
              <a:t>T&amp;T,</a:t>
            </a:r>
            <a:r>
              <a:rPr sz="1300" spc="-40" dirty="0">
                <a:latin typeface="Palatino Linotype"/>
                <a:cs typeface="Palatino Linotype"/>
              </a:rPr>
              <a:t> </a:t>
            </a:r>
            <a:r>
              <a:rPr sz="1300" spc="95" dirty="0">
                <a:latin typeface="Palatino Linotype"/>
                <a:cs typeface="Palatino Linotype"/>
              </a:rPr>
              <a:t>T&amp;T</a:t>
            </a:r>
            <a:r>
              <a:rPr sz="1300" spc="-45" dirty="0">
                <a:latin typeface="Palatino Linotype"/>
                <a:cs typeface="Palatino Linotype"/>
              </a:rPr>
              <a:t> </a:t>
            </a:r>
            <a:r>
              <a:rPr sz="1300" spc="5" dirty="0">
                <a:latin typeface="Palatino Linotype"/>
                <a:cs typeface="Palatino Linotype"/>
              </a:rPr>
              <a:t>Cancer </a:t>
            </a:r>
            <a:r>
              <a:rPr sz="1300" spc="-310" dirty="0">
                <a:latin typeface="Palatino Linotype"/>
                <a:cs typeface="Palatino Linotype"/>
              </a:rPr>
              <a:t> </a:t>
            </a:r>
            <a:r>
              <a:rPr sz="1300" dirty="0">
                <a:latin typeface="Palatino Linotype"/>
                <a:cs typeface="Palatino Linotype"/>
              </a:rPr>
              <a:t>Society </a:t>
            </a:r>
            <a:r>
              <a:rPr sz="1300" spc="-40" dirty="0">
                <a:latin typeface="Palatino Linotype"/>
                <a:cs typeface="Palatino Linotype"/>
              </a:rPr>
              <a:t>and </a:t>
            </a:r>
            <a:r>
              <a:rPr sz="1300" spc="95" dirty="0">
                <a:latin typeface="Palatino Linotype"/>
                <a:cs typeface="Palatino Linotype"/>
              </a:rPr>
              <a:t>T&amp;T </a:t>
            </a:r>
            <a:r>
              <a:rPr sz="1300" spc="-30" dirty="0">
                <a:latin typeface="Palatino Linotype"/>
                <a:cs typeface="Palatino Linotype"/>
              </a:rPr>
              <a:t>Heart </a:t>
            </a:r>
            <a:r>
              <a:rPr sz="1300" spc="-20" dirty="0">
                <a:latin typeface="Palatino Linotype"/>
                <a:cs typeface="Palatino Linotype"/>
              </a:rPr>
              <a:t>Foundation </a:t>
            </a:r>
            <a:r>
              <a:rPr sz="1300" spc="-55" dirty="0">
                <a:latin typeface="Palatino Linotype"/>
                <a:cs typeface="Palatino Linotype"/>
              </a:rPr>
              <a:t>were </a:t>
            </a:r>
            <a:r>
              <a:rPr sz="1300" spc="-35" dirty="0">
                <a:latin typeface="Palatino Linotype"/>
                <a:cs typeface="Palatino Linotype"/>
              </a:rPr>
              <a:t>utilized </a:t>
            </a:r>
            <a:r>
              <a:rPr sz="1300" spc="10" dirty="0">
                <a:latin typeface="Palatino Linotype"/>
                <a:cs typeface="Palatino Linotype"/>
              </a:rPr>
              <a:t>to </a:t>
            </a:r>
            <a:r>
              <a:rPr sz="1300" spc="-20" dirty="0">
                <a:latin typeface="Palatino Linotype"/>
                <a:cs typeface="Palatino Linotype"/>
              </a:rPr>
              <a:t>source </a:t>
            </a:r>
            <a:r>
              <a:rPr sz="1300" spc="-15" dirty="0">
                <a:latin typeface="Palatino Linotype"/>
                <a:cs typeface="Palatino Linotype"/>
              </a:rPr>
              <a:t>information </a:t>
            </a:r>
            <a:r>
              <a:rPr sz="1300" dirty="0">
                <a:latin typeface="Palatino Linotype"/>
                <a:cs typeface="Palatino Linotype"/>
              </a:rPr>
              <a:t>in </a:t>
            </a:r>
            <a:r>
              <a:rPr sz="1300" spc="5" dirty="0">
                <a:latin typeface="Palatino Linotype"/>
                <a:cs typeface="Palatino Linotype"/>
              </a:rPr>
              <a:t> </a:t>
            </a:r>
            <a:r>
              <a:rPr sz="1300" spc="-20" dirty="0">
                <a:latin typeface="Palatino Linotype"/>
                <a:cs typeface="Palatino Linotype"/>
              </a:rPr>
              <a:t>conducting</a:t>
            </a:r>
            <a:r>
              <a:rPr sz="1300" spc="-55" dirty="0">
                <a:latin typeface="Palatino Linotype"/>
                <a:cs typeface="Palatino Linotype"/>
              </a:rPr>
              <a:t> </a:t>
            </a:r>
            <a:r>
              <a:rPr sz="1300" spc="-5" dirty="0">
                <a:latin typeface="Palatino Linotype"/>
                <a:cs typeface="Palatino Linotype"/>
              </a:rPr>
              <a:t>the</a:t>
            </a:r>
            <a:r>
              <a:rPr sz="1300" spc="-50" dirty="0">
                <a:latin typeface="Palatino Linotype"/>
                <a:cs typeface="Palatino Linotype"/>
              </a:rPr>
              <a:t> </a:t>
            </a:r>
            <a:r>
              <a:rPr sz="1300" spc="-25" dirty="0">
                <a:latin typeface="Palatino Linotype"/>
                <a:cs typeface="Palatino Linotype"/>
              </a:rPr>
              <a:t>investigation</a:t>
            </a:r>
            <a:endParaRPr sz="1300">
              <a:latin typeface="Palatino Linotype"/>
              <a:cs typeface="Palatino Linotype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227136" y="0"/>
            <a:ext cx="19792315" cy="3056255"/>
            <a:chOff x="227136" y="0"/>
            <a:chExt cx="19792315" cy="3056255"/>
          </a:xfrm>
        </p:grpSpPr>
        <p:sp>
          <p:nvSpPr>
            <p:cNvPr id="23" name="object 23"/>
            <p:cNvSpPr/>
            <p:nvPr/>
          </p:nvSpPr>
          <p:spPr>
            <a:xfrm>
              <a:off x="227136" y="3038373"/>
              <a:ext cx="19409410" cy="0"/>
            </a:xfrm>
            <a:custGeom>
              <a:avLst/>
              <a:gdLst/>
              <a:ahLst/>
              <a:cxnLst/>
              <a:rect l="l" t="t" r="r" b="b"/>
              <a:pathLst>
                <a:path w="19409410">
                  <a:moveTo>
                    <a:pt x="0" y="0"/>
                  </a:moveTo>
                  <a:lnTo>
                    <a:pt x="19408970" y="0"/>
                  </a:lnTo>
                </a:path>
              </a:pathLst>
            </a:custGeom>
            <a:ln w="4433">
              <a:solidFill>
                <a:srgbClr val="5B9BD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671426" y="382884"/>
              <a:ext cx="2141407" cy="2396115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7337643" y="0"/>
              <a:ext cx="2675890" cy="3044825"/>
            </a:xfrm>
            <a:custGeom>
              <a:avLst/>
              <a:gdLst/>
              <a:ahLst/>
              <a:cxnLst/>
              <a:rect l="l" t="t" r="r" b="b"/>
              <a:pathLst>
                <a:path w="2675890" h="3044825">
                  <a:moveTo>
                    <a:pt x="2675775" y="0"/>
                  </a:moveTo>
                  <a:lnTo>
                    <a:pt x="2675775" y="3044285"/>
                  </a:lnTo>
                  <a:lnTo>
                    <a:pt x="0" y="3044285"/>
                  </a:lnTo>
                  <a:lnTo>
                    <a:pt x="0" y="0"/>
                  </a:lnTo>
                </a:path>
              </a:pathLst>
            </a:custGeom>
            <a:ln w="11822">
              <a:solidFill>
                <a:srgbClr val="385E8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6" name="object 2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457961" y="3466763"/>
            <a:ext cx="5401236" cy="3117104"/>
          </a:xfrm>
          <a:prstGeom prst="rect">
            <a:avLst/>
          </a:prstGeom>
        </p:spPr>
      </p:pic>
      <p:sp>
        <p:nvSpPr>
          <p:cNvPr id="27" name="object 27"/>
          <p:cNvSpPr txBox="1"/>
          <p:nvPr/>
        </p:nvSpPr>
        <p:spPr>
          <a:xfrm>
            <a:off x="7333814" y="10279063"/>
            <a:ext cx="5122545" cy="58991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64465" marR="5080" indent="-152400">
              <a:lnSpc>
                <a:spcPct val="102800"/>
              </a:lnSpc>
              <a:spcBef>
                <a:spcPts val="90"/>
              </a:spcBef>
            </a:pPr>
            <a:r>
              <a:rPr sz="1200" spc="30" dirty="0">
                <a:latin typeface="Palatino Linotype"/>
                <a:cs typeface="Palatino Linotype"/>
              </a:rPr>
              <a:t>This </a:t>
            </a:r>
            <a:r>
              <a:rPr sz="1200" spc="-20" dirty="0">
                <a:latin typeface="Palatino Linotype"/>
                <a:cs typeface="Palatino Linotype"/>
              </a:rPr>
              <a:t>bar </a:t>
            </a:r>
            <a:r>
              <a:rPr sz="1200" spc="-30" dirty="0">
                <a:latin typeface="Palatino Linotype"/>
                <a:cs typeface="Palatino Linotype"/>
              </a:rPr>
              <a:t>graph shows </a:t>
            </a:r>
            <a:r>
              <a:rPr sz="1200" spc="10" dirty="0">
                <a:latin typeface="Palatino Linotype"/>
                <a:cs typeface="Palatino Linotype"/>
              </a:rPr>
              <a:t>the </a:t>
            </a:r>
            <a:r>
              <a:rPr sz="1200" spc="-20" dirty="0">
                <a:latin typeface="Palatino Linotype"/>
                <a:cs typeface="Palatino Linotype"/>
              </a:rPr>
              <a:t>public’s </a:t>
            </a:r>
            <a:r>
              <a:rPr sz="1200" dirty="0">
                <a:latin typeface="Palatino Linotype"/>
                <a:cs typeface="Palatino Linotype"/>
              </a:rPr>
              <a:t>experience </a:t>
            </a:r>
            <a:r>
              <a:rPr sz="1200" spc="-10" dirty="0">
                <a:latin typeface="Palatino Linotype"/>
                <a:cs typeface="Palatino Linotype"/>
              </a:rPr>
              <a:t>with </a:t>
            </a:r>
            <a:r>
              <a:rPr sz="1200" spc="25" dirty="0">
                <a:latin typeface="Palatino Linotype"/>
                <a:cs typeface="Palatino Linotype"/>
              </a:rPr>
              <a:t>COVID-19 </a:t>
            </a:r>
            <a:r>
              <a:rPr sz="1200" dirty="0">
                <a:latin typeface="Palatino Linotype"/>
                <a:cs typeface="Palatino Linotype"/>
              </a:rPr>
              <a:t>before </a:t>
            </a:r>
            <a:r>
              <a:rPr sz="1200" spc="10" dirty="0">
                <a:latin typeface="Palatino Linotype"/>
                <a:cs typeface="Palatino Linotype"/>
              </a:rPr>
              <a:t>the </a:t>
            </a:r>
            <a:r>
              <a:rPr sz="1200" spc="15" dirty="0">
                <a:latin typeface="Palatino Linotype"/>
                <a:cs typeface="Palatino Linotype"/>
              </a:rPr>
              <a:t> </a:t>
            </a:r>
            <a:r>
              <a:rPr sz="1200" spc="-20" dirty="0">
                <a:latin typeface="Palatino Linotype"/>
                <a:cs typeface="Palatino Linotype"/>
              </a:rPr>
              <a:t>pandemic</a:t>
            </a:r>
            <a:r>
              <a:rPr sz="1200" spc="-35" dirty="0">
                <a:latin typeface="Palatino Linotype"/>
                <a:cs typeface="Palatino Linotype"/>
              </a:rPr>
              <a:t> </a:t>
            </a:r>
            <a:r>
              <a:rPr sz="1200" spc="-30" dirty="0">
                <a:latin typeface="Palatino Linotype"/>
                <a:cs typeface="Palatino Linotype"/>
              </a:rPr>
              <a:t>vs</a:t>
            </a:r>
            <a:r>
              <a:rPr sz="1200" spc="-35" dirty="0">
                <a:latin typeface="Palatino Linotype"/>
                <a:cs typeface="Palatino Linotype"/>
              </a:rPr>
              <a:t> </a:t>
            </a:r>
            <a:r>
              <a:rPr sz="1200" spc="-25" dirty="0">
                <a:latin typeface="Palatino Linotype"/>
                <a:cs typeface="Palatino Linotype"/>
              </a:rPr>
              <a:t>during</a:t>
            </a:r>
            <a:r>
              <a:rPr sz="1200" spc="-35" dirty="0">
                <a:latin typeface="Palatino Linotype"/>
                <a:cs typeface="Palatino Linotype"/>
              </a:rPr>
              <a:t> </a:t>
            </a:r>
            <a:r>
              <a:rPr sz="1200" spc="10" dirty="0">
                <a:latin typeface="Palatino Linotype"/>
                <a:cs typeface="Palatino Linotype"/>
              </a:rPr>
              <a:t>the</a:t>
            </a:r>
            <a:r>
              <a:rPr sz="1200" spc="-35" dirty="0">
                <a:latin typeface="Palatino Linotype"/>
                <a:cs typeface="Palatino Linotype"/>
              </a:rPr>
              <a:t> </a:t>
            </a:r>
            <a:r>
              <a:rPr sz="1200" spc="-20" dirty="0">
                <a:latin typeface="Palatino Linotype"/>
                <a:cs typeface="Palatino Linotype"/>
              </a:rPr>
              <a:t>pandemic.</a:t>
            </a:r>
            <a:r>
              <a:rPr sz="1200" spc="-35" dirty="0">
                <a:latin typeface="Palatino Linotype"/>
                <a:cs typeface="Palatino Linotype"/>
              </a:rPr>
              <a:t> </a:t>
            </a:r>
            <a:r>
              <a:rPr sz="1200" spc="15" dirty="0">
                <a:latin typeface="Palatino Linotype"/>
                <a:cs typeface="Palatino Linotype"/>
              </a:rPr>
              <a:t>It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spc="-5" dirty="0">
                <a:latin typeface="Palatino Linotype"/>
                <a:cs typeface="Palatino Linotype"/>
              </a:rPr>
              <a:t>could</a:t>
            </a:r>
            <a:r>
              <a:rPr sz="1200" spc="-35" dirty="0">
                <a:latin typeface="Palatino Linotype"/>
                <a:cs typeface="Palatino Linotype"/>
              </a:rPr>
              <a:t> </a:t>
            </a:r>
            <a:r>
              <a:rPr sz="1200" spc="5" dirty="0">
                <a:latin typeface="Palatino Linotype"/>
                <a:cs typeface="Palatino Linotype"/>
              </a:rPr>
              <a:t>be</a:t>
            </a:r>
            <a:r>
              <a:rPr sz="1200" spc="-3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seen</a:t>
            </a:r>
            <a:r>
              <a:rPr sz="1200" spc="-35" dirty="0">
                <a:latin typeface="Palatino Linotype"/>
                <a:cs typeface="Palatino Linotype"/>
              </a:rPr>
              <a:t> </a:t>
            </a:r>
            <a:r>
              <a:rPr sz="1200" spc="10" dirty="0">
                <a:latin typeface="Palatino Linotype"/>
                <a:cs typeface="Palatino Linotype"/>
              </a:rPr>
              <a:t>that</a:t>
            </a:r>
            <a:r>
              <a:rPr sz="1200" spc="-35" dirty="0">
                <a:latin typeface="Palatino Linotype"/>
                <a:cs typeface="Palatino Linotype"/>
              </a:rPr>
              <a:t> </a:t>
            </a:r>
            <a:r>
              <a:rPr sz="1200" spc="-5" dirty="0">
                <a:latin typeface="Palatino Linotype"/>
                <a:cs typeface="Palatino Linotype"/>
              </a:rPr>
              <a:t>treatment</a:t>
            </a:r>
            <a:r>
              <a:rPr sz="1200" spc="-30" dirty="0">
                <a:latin typeface="Palatino Linotype"/>
                <a:cs typeface="Palatino Linotype"/>
              </a:rPr>
              <a:t> </a:t>
            </a:r>
            <a:r>
              <a:rPr sz="1200" spc="-45" dirty="0">
                <a:latin typeface="Palatino Linotype"/>
                <a:cs typeface="Palatino Linotype"/>
              </a:rPr>
              <a:t>was</a:t>
            </a:r>
            <a:r>
              <a:rPr sz="1200" spc="-3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best </a:t>
            </a:r>
            <a:r>
              <a:rPr sz="1200" spc="-285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before</a:t>
            </a:r>
            <a:r>
              <a:rPr sz="1200" spc="-45" dirty="0">
                <a:latin typeface="Palatino Linotype"/>
                <a:cs typeface="Palatino Linotype"/>
              </a:rPr>
              <a:t> </a:t>
            </a:r>
            <a:r>
              <a:rPr sz="1200" spc="25" dirty="0">
                <a:latin typeface="Palatino Linotype"/>
                <a:cs typeface="Palatino Linotype"/>
              </a:rPr>
              <a:t>COVID-19</a:t>
            </a:r>
            <a:r>
              <a:rPr sz="1200" spc="-40" dirty="0">
                <a:latin typeface="Palatino Linotype"/>
                <a:cs typeface="Palatino Linotype"/>
              </a:rPr>
              <a:t> </a:t>
            </a:r>
            <a:r>
              <a:rPr sz="1200" spc="-20" dirty="0">
                <a:latin typeface="Palatino Linotype"/>
                <a:cs typeface="Palatino Linotype"/>
              </a:rPr>
              <a:t>and</a:t>
            </a:r>
            <a:r>
              <a:rPr sz="1200" spc="-40" dirty="0">
                <a:latin typeface="Palatino Linotype"/>
                <a:cs typeface="Palatino Linotype"/>
              </a:rPr>
              <a:t> </a:t>
            </a:r>
            <a:r>
              <a:rPr sz="1200" spc="-25" dirty="0">
                <a:latin typeface="Palatino Linotype"/>
                <a:cs typeface="Palatino Linotype"/>
              </a:rPr>
              <a:t>worst</a:t>
            </a:r>
            <a:r>
              <a:rPr sz="1200" spc="-40" dirty="0">
                <a:latin typeface="Palatino Linotype"/>
                <a:cs typeface="Palatino Linotype"/>
              </a:rPr>
              <a:t> </a:t>
            </a:r>
            <a:r>
              <a:rPr sz="1200" spc="-25" dirty="0">
                <a:latin typeface="Palatino Linotype"/>
                <a:cs typeface="Palatino Linotype"/>
              </a:rPr>
              <a:t>during</a:t>
            </a:r>
            <a:r>
              <a:rPr sz="1200" spc="-40" dirty="0">
                <a:latin typeface="Palatino Linotype"/>
                <a:cs typeface="Palatino Linotype"/>
              </a:rPr>
              <a:t> </a:t>
            </a:r>
            <a:r>
              <a:rPr sz="1200" spc="25" dirty="0">
                <a:latin typeface="Palatino Linotype"/>
                <a:cs typeface="Palatino Linotype"/>
              </a:rPr>
              <a:t>COVID-19</a:t>
            </a:r>
            <a:endParaRPr sz="1200">
              <a:latin typeface="Palatino Linotype"/>
              <a:cs typeface="Palatino Linotype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283505" y="13972375"/>
            <a:ext cx="5865495" cy="579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800"/>
              </a:lnSpc>
              <a:spcBef>
                <a:spcPts val="95"/>
              </a:spcBef>
            </a:pPr>
            <a:r>
              <a:rPr sz="1200" dirty="0">
                <a:latin typeface="Palatino Linotype"/>
                <a:cs typeface="Palatino Linotype"/>
              </a:rPr>
              <a:t>In </a:t>
            </a:r>
            <a:r>
              <a:rPr sz="1200" spc="-5" dirty="0">
                <a:latin typeface="Palatino Linotype"/>
                <a:cs typeface="Palatino Linotype"/>
              </a:rPr>
              <a:t>this </a:t>
            </a:r>
            <a:r>
              <a:rPr sz="1200" spc="-45" dirty="0">
                <a:latin typeface="Palatino Linotype"/>
                <a:cs typeface="Palatino Linotype"/>
              </a:rPr>
              <a:t>graph </a:t>
            </a:r>
            <a:r>
              <a:rPr sz="1200" dirty="0">
                <a:latin typeface="Palatino Linotype"/>
                <a:cs typeface="Palatino Linotype"/>
              </a:rPr>
              <a:t>, </a:t>
            </a:r>
            <a:r>
              <a:rPr sz="1200" spc="-20" dirty="0">
                <a:latin typeface="Palatino Linotype"/>
                <a:cs typeface="Palatino Linotype"/>
              </a:rPr>
              <a:t>most respondents </a:t>
            </a:r>
            <a:r>
              <a:rPr sz="1200" spc="-40" dirty="0">
                <a:latin typeface="Palatino Linotype"/>
                <a:cs typeface="Palatino Linotype"/>
              </a:rPr>
              <a:t>agreed </a:t>
            </a:r>
            <a:r>
              <a:rPr sz="1200" spc="10" dirty="0">
                <a:latin typeface="Palatino Linotype"/>
                <a:cs typeface="Palatino Linotype"/>
              </a:rPr>
              <a:t>to </a:t>
            </a:r>
            <a:r>
              <a:rPr sz="1200" spc="-30" dirty="0">
                <a:latin typeface="Palatino Linotype"/>
                <a:cs typeface="Palatino Linotype"/>
              </a:rPr>
              <a:t>having </a:t>
            </a:r>
            <a:r>
              <a:rPr sz="1200" spc="-5" dirty="0">
                <a:latin typeface="Palatino Linotype"/>
                <a:cs typeface="Palatino Linotype"/>
              </a:rPr>
              <a:t>better </a:t>
            </a:r>
            <a:r>
              <a:rPr sz="1200" spc="-15" dirty="0">
                <a:latin typeface="Palatino Linotype"/>
                <a:cs typeface="Palatino Linotype"/>
              </a:rPr>
              <a:t>treatment </a:t>
            </a:r>
            <a:r>
              <a:rPr sz="1200" spc="5" dirty="0">
                <a:latin typeface="Palatino Linotype"/>
                <a:cs typeface="Palatino Linotype"/>
              </a:rPr>
              <a:t>in </a:t>
            </a:r>
            <a:r>
              <a:rPr sz="1200" spc="-20" dirty="0">
                <a:latin typeface="Palatino Linotype"/>
                <a:cs typeface="Palatino Linotype"/>
              </a:rPr>
              <a:t>most </a:t>
            </a:r>
            <a:r>
              <a:rPr sz="1200" spc="10" dirty="0">
                <a:latin typeface="Palatino Linotype"/>
                <a:cs typeface="Palatino Linotype"/>
              </a:rPr>
              <a:t>of </a:t>
            </a:r>
            <a:r>
              <a:rPr sz="1200" dirty="0">
                <a:latin typeface="Palatino Linotype"/>
                <a:cs typeface="Palatino Linotype"/>
              </a:rPr>
              <a:t>the </a:t>
            </a:r>
            <a:r>
              <a:rPr sz="1200" spc="5" dirty="0">
                <a:latin typeface="Palatino Linotype"/>
                <a:cs typeface="Palatino Linotype"/>
              </a:rPr>
              <a:t> </a:t>
            </a:r>
            <a:r>
              <a:rPr sz="1200" spc="-20" dirty="0">
                <a:latin typeface="Palatino Linotype"/>
                <a:cs typeface="Palatino Linotype"/>
              </a:rPr>
              <a:t>communicable</a:t>
            </a:r>
            <a:r>
              <a:rPr sz="1200" spc="-40" dirty="0">
                <a:latin typeface="Palatino Linotype"/>
                <a:cs typeface="Palatino Linotype"/>
              </a:rPr>
              <a:t> </a:t>
            </a:r>
            <a:r>
              <a:rPr sz="1200" spc="-30" dirty="0">
                <a:latin typeface="Palatino Linotype"/>
                <a:cs typeface="Palatino Linotype"/>
              </a:rPr>
              <a:t>diseases</a:t>
            </a:r>
            <a:r>
              <a:rPr sz="1200" spc="-35" dirty="0">
                <a:latin typeface="Palatino Linotype"/>
                <a:cs typeface="Palatino Linotype"/>
              </a:rPr>
              <a:t> had </a:t>
            </a:r>
            <a:r>
              <a:rPr sz="1200" spc="-5" dirty="0">
                <a:latin typeface="Palatino Linotype"/>
                <a:cs typeface="Palatino Linotype"/>
              </a:rPr>
              <a:t>better</a:t>
            </a:r>
            <a:r>
              <a:rPr sz="1200" spc="-35" dirty="0">
                <a:latin typeface="Palatino Linotype"/>
                <a:cs typeface="Palatino Linotype"/>
              </a:rPr>
              <a:t> </a:t>
            </a:r>
            <a:r>
              <a:rPr sz="1200" spc="-15" dirty="0">
                <a:latin typeface="Palatino Linotype"/>
                <a:cs typeface="Palatino Linotype"/>
              </a:rPr>
              <a:t>treatment</a:t>
            </a:r>
            <a:r>
              <a:rPr sz="1200" spc="-35" dirty="0">
                <a:latin typeface="Palatino Linotype"/>
                <a:cs typeface="Palatino Linotype"/>
              </a:rPr>
              <a:t> </a:t>
            </a:r>
            <a:r>
              <a:rPr sz="1200" spc="-10" dirty="0">
                <a:latin typeface="Palatino Linotype"/>
                <a:cs typeface="Palatino Linotype"/>
              </a:rPr>
              <a:t>before</a:t>
            </a:r>
            <a:r>
              <a:rPr sz="1200" spc="-40" dirty="0">
                <a:latin typeface="Palatino Linotype"/>
                <a:cs typeface="Palatino Linotype"/>
              </a:rPr>
              <a:t> </a:t>
            </a:r>
            <a:r>
              <a:rPr sz="1200" dirty="0">
                <a:latin typeface="Palatino Linotype"/>
                <a:cs typeface="Palatino Linotype"/>
              </a:rPr>
              <a:t>the</a:t>
            </a:r>
            <a:r>
              <a:rPr sz="1200" spc="-35" dirty="0">
                <a:latin typeface="Palatino Linotype"/>
                <a:cs typeface="Palatino Linotype"/>
              </a:rPr>
              <a:t> </a:t>
            </a:r>
            <a:r>
              <a:rPr sz="1200" spc="-30" dirty="0">
                <a:latin typeface="Palatino Linotype"/>
                <a:cs typeface="Palatino Linotype"/>
              </a:rPr>
              <a:t>pandemic</a:t>
            </a:r>
            <a:r>
              <a:rPr sz="1200" spc="-35" dirty="0">
                <a:latin typeface="Palatino Linotype"/>
                <a:cs typeface="Palatino Linotype"/>
              </a:rPr>
              <a:t> compared </a:t>
            </a:r>
            <a:r>
              <a:rPr sz="1200" spc="10" dirty="0">
                <a:latin typeface="Palatino Linotype"/>
                <a:cs typeface="Palatino Linotype"/>
              </a:rPr>
              <a:t>to</a:t>
            </a:r>
            <a:r>
              <a:rPr sz="1200" spc="-35" dirty="0">
                <a:latin typeface="Palatino Linotype"/>
                <a:cs typeface="Palatino Linotype"/>
              </a:rPr>
              <a:t> during </a:t>
            </a:r>
            <a:r>
              <a:rPr sz="1200" dirty="0">
                <a:latin typeface="Palatino Linotype"/>
                <a:cs typeface="Palatino Linotype"/>
              </a:rPr>
              <a:t>the </a:t>
            </a:r>
            <a:r>
              <a:rPr sz="1200" spc="-285" dirty="0">
                <a:latin typeface="Palatino Linotype"/>
                <a:cs typeface="Palatino Linotype"/>
              </a:rPr>
              <a:t> </a:t>
            </a:r>
            <a:r>
              <a:rPr sz="1200" spc="-30" dirty="0">
                <a:latin typeface="Palatino Linotype"/>
                <a:cs typeface="Palatino Linotype"/>
              </a:rPr>
              <a:t>pandemic.</a:t>
            </a:r>
            <a:endParaRPr sz="1200">
              <a:latin typeface="Palatino Linotype"/>
              <a:cs typeface="Palatino Linotype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657287" y="3847991"/>
            <a:ext cx="1539240" cy="451484"/>
          </a:xfrm>
          <a:custGeom>
            <a:avLst/>
            <a:gdLst/>
            <a:ahLst/>
            <a:cxnLst/>
            <a:rect l="l" t="t" r="r" b="b"/>
            <a:pathLst>
              <a:path w="1539239" h="451485">
                <a:moveTo>
                  <a:pt x="1313155" y="450942"/>
                </a:moveTo>
                <a:lnTo>
                  <a:pt x="0" y="450942"/>
                </a:lnTo>
                <a:lnTo>
                  <a:pt x="225470" y="225470"/>
                </a:lnTo>
                <a:lnTo>
                  <a:pt x="0" y="0"/>
                </a:lnTo>
                <a:lnTo>
                  <a:pt x="1313155" y="0"/>
                </a:lnTo>
                <a:lnTo>
                  <a:pt x="1538627" y="225470"/>
                </a:lnTo>
                <a:lnTo>
                  <a:pt x="1313155" y="450942"/>
                </a:lnTo>
                <a:close/>
              </a:path>
            </a:pathLst>
          </a:custGeom>
          <a:solidFill>
            <a:srgbClr val="B02C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587329" y="3863652"/>
            <a:ext cx="1480820" cy="22085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97485" algn="ctr">
              <a:lnSpc>
                <a:spcPct val="100000"/>
              </a:lnSpc>
              <a:spcBef>
                <a:spcPts val="135"/>
              </a:spcBef>
            </a:pPr>
            <a:r>
              <a:rPr sz="800" b="1" spc="20" dirty="0">
                <a:solidFill>
                  <a:srgbClr val="FFFFFF"/>
                </a:solidFill>
                <a:latin typeface="Roboto"/>
                <a:cs typeface="Roboto"/>
              </a:rPr>
              <a:t>NCDs</a:t>
            </a:r>
            <a:r>
              <a:rPr sz="800" b="1" spc="-2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800" b="1" spc="15" dirty="0">
                <a:solidFill>
                  <a:srgbClr val="FFFFFF"/>
                </a:solidFill>
                <a:latin typeface="Roboto"/>
                <a:cs typeface="Roboto"/>
              </a:rPr>
              <a:t>Prevalence</a:t>
            </a:r>
            <a:endParaRPr sz="800">
              <a:latin typeface="Roboto"/>
              <a:cs typeface="Roboto"/>
            </a:endParaRPr>
          </a:p>
          <a:p>
            <a:pPr marL="342900" indent="-305435">
              <a:lnSpc>
                <a:spcPct val="100000"/>
              </a:lnSpc>
              <a:spcBef>
                <a:spcPts val="55"/>
              </a:spcBef>
              <a:buClr>
                <a:srgbClr val="000000"/>
              </a:buClr>
              <a:buSzPct val="181250"/>
              <a:buFont typeface="Arial MT"/>
              <a:buChar char="•"/>
              <a:tabLst>
                <a:tab pos="342900" algn="l"/>
                <a:tab pos="343535" algn="l"/>
              </a:tabLst>
            </a:pPr>
            <a:r>
              <a:rPr sz="800" b="1" spc="20" dirty="0">
                <a:solidFill>
                  <a:srgbClr val="FFFFFF"/>
                </a:solidFill>
                <a:latin typeface="Roboto"/>
                <a:cs typeface="Roboto"/>
              </a:rPr>
              <a:t>before</a:t>
            </a:r>
            <a:r>
              <a:rPr sz="800" b="1" spc="-2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800" b="1" spc="15" dirty="0">
                <a:solidFill>
                  <a:srgbClr val="FFFFFF"/>
                </a:solidFill>
                <a:latin typeface="Roboto"/>
                <a:cs typeface="Roboto"/>
              </a:rPr>
              <a:t>the</a:t>
            </a:r>
            <a:r>
              <a:rPr sz="800" b="1" spc="-1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800" b="1" spc="10" dirty="0">
                <a:solidFill>
                  <a:srgbClr val="FFFFFF"/>
                </a:solidFill>
                <a:latin typeface="Roboto"/>
                <a:cs typeface="Roboto"/>
              </a:rPr>
              <a:t>COVID-19</a:t>
            </a:r>
            <a:endParaRPr sz="800">
              <a:latin typeface="Roboto"/>
              <a:cs typeface="Roboto"/>
            </a:endParaRPr>
          </a:p>
          <a:p>
            <a:pPr marL="197485" algn="ctr">
              <a:lnSpc>
                <a:spcPct val="100000"/>
              </a:lnSpc>
              <a:spcBef>
                <a:spcPts val="50"/>
              </a:spcBef>
            </a:pPr>
            <a:r>
              <a:rPr sz="800" b="1" spc="15" dirty="0">
                <a:solidFill>
                  <a:srgbClr val="FFFFFF"/>
                </a:solidFill>
                <a:latin typeface="Roboto"/>
                <a:cs typeface="Roboto"/>
              </a:rPr>
              <a:t>Pandemic</a:t>
            </a:r>
            <a:endParaRPr sz="800">
              <a:latin typeface="Roboto"/>
              <a:cs typeface="Roboto"/>
            </a:endParaRPr>
          </a:p>
          <a:p>
            <a:pPr marL="148590" marR="30480">
              <a:lnSpc>
                <a:spcPct val="153100"/>
              </a:lnSpc>
              <a:spcBef>
                <a:spcPts val="195"/>
              </a:spcBef>
            </a:pPr>
            <a:r>
              <a:rPr sz="950" spc="10" dirty="0">
                <a:solidFill>
                  <a:srgbClr val="231F20"/>
                </a:solidFill>
                <a:latin typeface="Times New Roman"/>
                <a:cs typeface="Times New Roman"/>
              </a:rPr>
              <a:t>Over</a:t>
            </a:r>
            <a:r>
              <a:rPr sz="95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950" spc="5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95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950" spc="5" dirty="0">
                <a:solidFill>
                  <a:srgbClr val="231F20"/>
                </a:solidFill>
                <a:latin typeface="Times New Roman"/>
                <a:cs typeface="Times New Roman"/>
              </a:rPr>
              <a:t>last</a:t>
            </a:r>
            <a:r>
              <a:rPr sz="95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950" spc="5" dirty="0">
                <a:solidFill>
                  <a:srgbClr val="231F20"/>
                </a:solidFill>
                <a:latin typeface="Times New Roman"/>
                <a:cs typeface="Times New Roman"/>
              </a:rPr>
              <a:t>twenty</a:t>
            </a:r>
            <a:r>
              <a:rPr sz="95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950" spc="10" dirty="0">
                <a:solidFill>
                  <a:srgbClr val="231F20"/>
                </a:solidFill>
                <a:latin typeface="Times New Roman"/>
                <a:cs typeface="Times New Roman"/>
              </a:rPr>
              <a:t>years </a:t>
            </a:r>
            <a:r>
              <a:rPr sz="950" spc="-2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950" spc="5" dirty="0">
                <a:solidFill>
                  <a:srgbClr val="231F20"/>
                </a:solidFill>
                <a:latin typeface="Times New Roman"/>
                <a:cs typeface="Times New Roman"/>
              </a:rPr>
              <a:t>in Trinidad and </a:t>
            </a:r>
            <a:r>
              <a:rPr sz="950" dirty="0">
                <a:solidFill>
                  <a:srgbClr val="231F20"/>
                </a:solidFill>
                <a:latin typeface="Times New Roman"/>
                <a:cs typeface="Times New Roman"/>
              </a:rPr>
              <a:t>Tobago, </a:t>
            </a:r>
            <a:r>
              <a:rPr sz="95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950" dirty="0">
                <a:solidFill>
                  <a:srgbClr val="231F20"/>
                </a:solidFill>
                <a:latin typeface="Times New Roman"/>
                <a:cs typeface="Times New Roman"/>
              </a:rPr>
              <a:t>NCD’s </a:t>
            </a:r>
            <a:r>
              <a:rPr sz="950" spc="10" dirty="0">
                <a:solidFill>
                  <a:srgbClr val="231F20"/>
                </a:solidFill>
                <a:latin typeface="Times New Roman"/>
                <a:cs typeface="Times New Roman"/>
              </a:rPr>
              <a:t>have been </a:t>
            </a:r>
            <a:r>
              <a:rPr sz="950" spc="5" dirty="0">
                <a:solidFill>
                  <a:srgbClr val="231F20"/>
                </a:solidFill>
                <a:latin typeface="Times New Roman"/>
                <a:cs typeface="Times New Roman"/>
              </a:rPr>
              <a:t>the </a:t>
            </a:r>
            <a:r>
              <a:rPr sz="950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950" spc="5" dirty="0">
                <a:solidFill>
                  <a:srgbClr val="231F20"/>
                </a:solidFill>
                <a:latin typeface="Times New Roman"/>
                <a:cs typeface="Times New Roman"/>
              </a:rPr>
              <a:t>leading causes </a:t>
            </a:r>
            <a:r>
              <a:rPr sz="950" spc="10" dirty="0">
                <a:solidFill>
                  <a:srgbClr val="231F20"/>
                </a:solidFill>
                <a:latin typeface="Times New Roman"/>
                <a:cs typeface="Times New Roman"/>
              </a:rPr>
              <a:t>of deaths, </a:t>
            </a:r>
            <a:r>
              <a:rPr sz="950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950" spc="5" dirty="0">
                <a:solidFill>
                  <a:srgbClr val="231F20"/>
                </a:solidFill>
                <a:latin typeface="Times New Roman"/>
                <a:cs typeface="Times New Roman"/>
              </a:rPr>
              <a:t>accounting </a:t>
            </a:r>
            <a:r>
              <a:rPr sz="950" spc="10" dirty="0">
                <a:solidFill>
                  <a:srgbClr val="231F20"/>
                </a:solidFill>
                <a:latin typeface="Times New Roman"/>
                <a:cs typeface="Times New Roman"/>
              </a:rPr>
              <a:t>for over </a:t>
            </a:r>
            <a:r>
              <a:rPr sz="950" spc="15" dirty="0">
                <a:solidFill>
                  <a:srgbClr val="231F20"/>
                </a:solidFill>
                <a:latin typeface="Times New Roman"/>
                <a:cs typeface="Times New Roman"/>
              </a:rPr>
              <a:t>60% </a:t>
            </a:r>
            <a:r>
              <a:rPr sz="95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950" spc="10" dirty="0">
                <a:solidFill>
                  <a:srgbClr val="231F20"/>
                </a:solidFill>
                <a:latin typeface="Times New Roman"/>
                <a:cs typeface="Times New Roman"/>
              </a:rPr>
              <a:t>of </a:t>
            </a:r>
            <a:r>
              <a:rPr sz="950" spc="5" dirty="0">
                <a:solidFill>
                  <a:srgbClr val="231F20"/>
                </a:solidFill>
                <a:latin typeface="Times New Roman"/>
                <a:cs typeface="Times New Roman"/>
              </a:rPr>
              <a:t>all </a:t>
            </a:r>
            <a:r>
              <a:rPr sz="950" spc="10" dirty="0">
                <a:solidFill>
                  <a:srgbClr val="231F20"/>
                </a:solidFill>
                <a:latin typeface="Times New Roman"/>
                <a:cs typeface="Times New Roman"/>
              </a:rPr>
              <a:t>deaths </a:t>
            </a:r>
            <a:r>
              <a:rPr sz="950" spc="5" dirty="0">
                <a:solidFill>
                  <a:srgbClr val="231F20"/>
                </a:solidFill>
                <a:latin typeface="Times New Roman"/>
                <a:cs typeface="Times New Roman"/>
              </a:rPr>
              <a:t>according to </a:t>
            </a:r>
            <a:r>
              <a:rPr sz="950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950" spc="5" dirty="0">
                <a:solidFill>
                  <a:srgbClr val="231F20"/>
                </a:solidFill>
                <a:latin typeface="Times New Roman"/>
                <a:cs typeface="Times New Roman"/>
              </a:rPr>
              <a:t>the </a:t>
            </a:r>
            <a:r>
              <a:rPr sz="950" spc="10" dirty="0">
                <a:solidFill>
                  <a:srgbClr val="231F20"/>
                </a:solidFill>
                <a:latin typeface="Times New Roman"/>
                <a:cs typeface="Times New Roman"/>
              </a:rPr>
              <a:t>Pan </a:t>
            </a:r>
            <a:r>
              <a:rPr sz="950" spc="5" dirty="0">
                <a:solidFill>
                  <a:srgbClr val="231F20"/>
                </a:solidFill>
                <a:latin typeface="Times New Roman"/>
                <a:cs typeface="Times New Roman"/>
              </a:rPr>
              <a:t>American Health </a:t>
            </a:r>
            <a:r>
              <a:rPr sz="950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950" spc="5" dirty="0">
                <a:solidFill>
                  <a:srgbClr val="231F20"/>
                </a:solidFill>
                <a:latin typeface="Times New Roman"/>
                <a:cs typeface="Times New Roman"/>
              </a:rPr>
              <a:t>Organization.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2195976" y="3851609"/>
            <a:ext cx="1697355" cy="451484"/>
          </a:xfrm>
          <a:custGeom>
            <a:avLst/>
            <a:gdLst/>
            <a:ahLst/>
            <a:cxnLst/>
            <a:rect l="l" t="t" r="r" b="b"/>
            <a:pathLst>
              <a:path w="1697354" h="451485">
                <a:moveTo>
                  <a:pt x="1471372" y="450882"/>
                </a:moveTo>
                <a:lnTo>
                  <a:pt x="0" y="450882"/>
                </a:lnTo>
                <a:lnTo>
                  <a:pt x="225441" y="225441"/>
                </a:lnTo>
                <a:lnTo>
                  <a:pt x="0" y="0"/>
                </a:lnTo>
                <a:lnTo>
                  <a:pt x="1471372" y="0"/>
                </a:lnTo>
                <a:lnTo>
                  <a:pt x="1696813" y="225441"/>
                </a:lnTo>
                <a:lnTo>
                  <a:pt x="1471372" y="450882"/>
                </a:lnTo>
                <a:close/>
              </a:path>
            </a:pathLst>
          </a:custGeom>
          <a:solidFill>
            <a:srgbClr val="D837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276378" y="3846818"/>
            <a:ext cx="1389380" cy="20300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23520" marR="70485" indent="-1270" algn="ctr">
              <a:lnSpc>
                <a:spcPct val="103400"/>
              </a:lnSpc>
              <a:spcBef>
                <a:spcPts val="95"/>
              </a:spcBef>
            </a:pPr>
            <a:r>
              <a:rPr sz="900" b="1" spc="30" dirty="0">
                <a:solidFill>
                  <a:srgbClr val="FFFFFF"/>
                </a:solidFill>
                <a:latin typeface="Roboto"/>
                <a:cs typeface="Roboto"/>
              </a:rPr>
              <a:t>As </a:t>
            </a:r>
            <a:r>
              <a:rPr sz="900" b="1" spc="15" dirty="0">
                <a:solidFill>
                  <a:srgbClr val="FFFFFF"/>
                </a:solidFill>
                <a:latin typeface="Roboto"/>
                <a:cs typeface="Roboto"/>
              </a:rPr>
              <a:t>a </a:t>
            </a:r>
            <a:r>
              <a:rPr sz="900" b="1" spc="10" dirty="0">
                <a:solidFill>
                  <a:srgbClr val="FFFFFF"/>
                </a:solidFill>
                <a:latin typeface="Roboto"/>
                <a:cs typeface="Roboto"/>
              </a:rPr>
              <a:t>result </a:t>
            </a:r>
            <a:r>
              <a:rPr sz="900" b="1" spc="15" dirty="0">
                <a:solidFill>
                  <a:srgbClr val="FFFFFF"/>
                </a:solidFill>
                <a:latin typeface="Roboto"/>
                <a:cs typeface="Roboto"/>
              </a:rPr>
              <a:t>of </a:t>
            </a:r>
            <a:r>
              <a:rPr sz="900" b="1" spc="10" dirty="0">
                <a:solidFill>
                  <a:srgbClr val="FFFFFF"/>
                </a:solidFill>
                <a:latin typeface="Roboto"/>
                <a:cs typeface="Roboto"/>
              </a:rPr>
              <a:t>the </a:t>
            </a:r>
            <a:r>
              <a:rPr sz="900" b="1" spc="1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900" b="1" spc="5" dirty="0">
                <a:solidFill>
                  <a:srgbClr val="FFFFFF"/>
                </a:solidFill>
                <a:latin typeface="Roboto"/>
                <a:cs typeface="Roboto"/>
              </a:rPr>
              <a:t>COVID-19 </a:t>
            </a:r>
            <a:r>
              <a:rPr sz="900" b="1" spc="15" dirty="0">
                <a:solidFill>
                  <a:srgbClr val="FFFFFF"/>
                </a:solidFill>
                <a:latin typeface="Roboto"/>
                <a:cs typeface="Roboto"/>
              </a:rPr>
              <a:t>Pandemic </a:t>
            </a:r>
            <a:r>
              <a:rPr sz="900" b="1" spc="-21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900" b="1" spc="5" dirty="0">
                <a:solidFill>
                  <a:srgbClr val="FFFFFF"/>
                </a:solidFill>
                <a:latin typeface="Roboto"/>
                <a:cs typeface="Roboto"/>
              </a:rPr>
              <a:t>Restrictions</a:t>
            </a:r>
            <a:endParaRPr sz="900">
              <a:latin typeface="Roboto"/>
              <a:cs typeface="Roboto"/>
            </a:endParaRPr>
          </a:p>
          <a:p>
            <a:pPr marL="12700" marR="5080">
              <a:lnSpc>
                <a:spcPct val="153100"/>
              </a:lnSpc>
              <a:spcBef>
                <a:spcPts val="210"/>
              </a:spcBef>
            </a:pPr>
            <a:r>
              <a:rPr sz="950" spc="10" dirty="0">
                <a:latin typeface="Times New Roman"/>
                <a:cs typeface="Times New Roman"/>
              </a:rPr>
              <a:t>The</a:t>
            </a:r>
            <a:r>
              <a:rPr sz="950" spc="-10" dirty="0">
                <a:latin typeface="Times New Roman"/>
                <a:cs typeface="Times New Roman"/>
              </a:rPr>
              <a:t> </a:t>
            </a:r>
            <a:r>
              <a:rPr sz="950" spc="10" dirty="0">
                <a:latin typeface="Times New Roman"/>
                <a:cs typeface="Times New Roman"/>
              </a:rPr>
              <a:t>prevalence</a:t>
            </a:r>
            <a:r>
              <a:rPr sz="950" spc="-10" dirty="0">
                <a:latin typeface="Times New Roman"/>
                <a:cs typeface="Times New Roman"/>
              </a:rPr>
              <a:t> </a:t>
            </a:r>
            <a:r>
              <a:rPr sz="950" spc="10" dirty="0">
                <a:latin typeface="Times New Roman"/>
                <a:cs typeface="Times New Roman"/>
              </a:rPr>
              <a:t>of</a:t>
            </a:r>
            <a:r>
              <a:rPr sz="950" spc="-10" dirty="0">
                <a:latin typeface="Times New Roman"/>
                <a:cs typeface="Times New Roman"/>
              </a:rPr>
              <a:t> </a:t>
            </a:r>
            <a:r>
              <a:rPr sz="950" spc="10" dirty="0">
                <a:latin typeface="Times New Roman"/>
                <a:cs typeface="Times New Roman"/>
              </a:rPr>
              <a:t>NCDs</a:t>
            </a:r>
            <a:r>
              <a:rPr sz="950" spc="-10" dirty="0">
                <a:latin typeface="Times New Roman"/>
                <a:cs typeface="Times New Roman"/>
              </a:rPr>
              <a:t> </a:t>
            </a:r>
            <a:r>
              <a:rPr sz="950" spc="5" dirty="0">
                <a:latin typeface="Times New Roman"/>
                <a:cs typeface="Times New Roman"/>
              </a:rPr>
              <a:t>in </a:t>
            </a:r>
            <a:r>
              <a:rPr sz="950" spc="-225" dirty="0">
                <a:latin typeface="Times New Roman"/>
                <a:cs typeface="Times New Roman"/>
              </a:rPr>
              <a:t> </a:t>
            </a:r>
            <a:r>
              <a:rPr sz="950" spc="5" dirty="0">
                <a:latin typeface="Times New Roman"/>
                <a:cs typeface="Times New Roman"/>
              </a:rPr>
              <a:t>Trinidad is </a:t>
            </a:r>
            <a:r>
              <a:rPr sz="950" spc="10" dirty="0">
                <a:latin typeface="Times New Roman"/>
                <a:cs typeface="Times New Roman"/>
              </a:rPr>
              <a:t>very high, </a:t>
            </a:r>
            <a:r>
              <a:rPr sz="950" spc="5" dirty="0">
                <a:latin typeface="Times New Roman"/>
                <a:cs typeface="Times New Roman"/>
              </a:rPr>
              <a:t>and </a:t>
            </a:r>
            <a:r>
              <a:rPr sz="950" spc="10" dirty="0">
                <a:latin typeface="Times New Roman"/>
                <a:cs typeface="Times New Roman"/>
              </a:rPr>
              <a:t> </a:t>
            </a:r>
            <a:r>
              <a:rPr sz="950" spc="5" dirty="0">
                <a:latin typeface="Times New Roman"/>
                <a:cs typeface="Times New Roman"/>
              </a:rPr>
              <a:t>consistent treatment and </a:t>
            </a:r>
            <a:r>
              <a:rPr sz="950" spc="10" dirty="0">
                <a:latin typeface="Times New Roman"/>
                <a:cs typeface="Times New Roman"/>
              </a:rPr>
              <a:t> </a:t>
            </a:r>
            <a:r>
              <a:rPr sz="950" spc="5" dirty="0">
                <a:latin typeface="Times New Roman"/>
                <a:cs typeface="Times New Roman"/>
              </a:rPr>
              <a:t>care is </a:t>
            </a:r>
            <a:r>
              <a:rPr sz="950" spc="10" dirty="0">
                <a:latin typeface="Times New Roman"/>
                <a:cs typeface="Times New Roman"/>
              </a:rPr>
              <a:t>required for </a:t>
            </a:r>
            <a:r>
              <a:rPr sz="950" spc="5" dirty="0">
                <a:latin typeface="Times New Roman"/>
                <a:cs typeface="Times New Roman"/>
              </a:rPr>
              <a:t>these </a:t>
            </a:r>
            <a:r>
              <a:rPr sz="950" spc="10" dirty="0">
                <a:latin typeface="Times New Roman"/>
                <a:cs typeface="Times New Roman"/>
              </a:rPr>
              <a:t> patients </a:t>
            </a:r>
            <a:r>
              <a:rPr sz="950" spc="5" dirty="0">
                <a:latin typeface="Times New Roman"/>
                <a:cs typeface="Times New Roman"/>
              </a:rPr>
              <a:t>which includes </a:t>
            </a:r>
            <a:r>
              <a:rPr sz="950" spc="10" dirty="0">
                <a:latin typeface="Times New Roman"/>
                <a:cs typeface="Times New Roman"/>
              </a:rPr>
              <a:t> </a:t>
            </a:r>
            <a:r>
              <a:rPr sz="950" spc="5" dirty="0">
                <a:latin typeface="Times New Roman"/>
                <a:cs typeface="Times New Roman"/>
              </a:rPr>
              <a:t>access to </a:t>
            </a:r>
            <a:r>
              <a:rPr sz="950" spc="10" dirty="0">
                <a:latin typeface="Times New Roman"/>
                <a:cs typeface="Times New Roman"/>
              </a:rPr>
              <a:t>health </a:t>
            </a:r>
            <a:r>
              <a:rPr sz="950" spc="5" dirty="0">
                <a:latin typeface="Times New Roman"/>
                <a:cs typeface="Times New Roman"/>
              </a:rPr>
              <a:t>care </a:t>
            </a:r>
            <a:r>
              <a:rPr sz="950" spc="10" dirty="0">
                <a:latin typeface="Times New Roman"/>
                <a:cs typeface="Times New Roman"/>
              </a:rPr>
              <a:t> </a:t>
            </a:r>
            <a:r>
              <a:rPr sz="950" spc="5" dirty="0">
                <a:latin typeface="Times New Roman"/>
                <a:cs typeface="Times New Roman"/>
              </a:rPr>
              <a:t>facilities</a:t>
            </a:r>
            <a:r>
              <a:rPr sz="950" dirty="0">
                <a:latin typeface="Times New Roman"/>
                <a:cs typeface="Times New Roman"/>
              </a:rPr>
              <a:t> </a:t>
            </a:r>
            <a:r>
              <a:rPr sz="950" spc="5" dirty="0">
                <a:latin typeface="Times New Roman"/>
                <a:cs typeface="Times New Roman"/>
              </a:rPr>
              <a:t>and</a:t>
            </a:r>
            <a:r>
              <a:rPr sz="950" dirty="0">
                <a:latin typeface="Times New Roman"/>
                <a:cs typeface="Times New Roman"/>
              </a:rPr>
              <a:t> </a:t>
            </a:r>
            <a:r>
              <a:rPr sz="950" spc="5" dirty="0">
                <a:latin typeface="Times New Roman"/>
                <a:cs typeface="Times New Roman"/>
              </a:rPr>
              <a:t>medication.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041264" y="4310689"/>
            <a:ext cx="1472565" cy="17989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53100"/>
              </a:lnSpc>
              <a:spcBef>
                <a:spcPts val="95"/>
              </a:spcBef>
            </a:pPr>
            <a:r>
              <a:rPr sz="950" spc="5" dirty="0">
                <a:latin typeface="Times New Roman"/>
                <a:cs typeface="Times New Roman"/>
              </a:rPr>
              <a:t>Broad </a:t>
            </a:r>
            <a:r>
              <a:rPr sz="950" spc="10" dirty="0">
                <a:latin typeface="Times New Roman"/>
                <a:cs typeface="Times New Roman"/>
              </a:rPr>
              <a:t>disruptions </a:t>
            </a:r>
            <a:r>
              <a:rPr sz="950" spc="5" dirty="0">
                <a:latin typeface="Times New Roman"/>
                <a:cs typeface="Times New Roman"/>
              </a:rPr>
              <a:t>to </a:t>
            </a:r>
            <a:r>
              <a:rPr sz="950" spc="10" dirty="0">
                <a:latin typeface="Times New Roman"/>
                <a:cs typeface="Times New Roman"/>
              </a:rPr>
              <a:t>health </a:t>
            </a:r>
            <a:r>
              <a:rPr sz="950" spc="15" dirty="0">
                <a:latin typeface="Times New Roman"/>
                <a:cs typeface="Times New Roman"/>
              </a:rPr>
              <a:t> </a:t>
            </a:r>
            <a:r>
              <a:rPr sz="950" spc="5" dirty="0">
                <a:latin typeface="Times New Roman"/>
                <a:cs typeface="Times New Roman"/>
              </a:rPr>
              <a:t>services </a:t>
            </a:r>
            <a:r>
              <a:rPr sz="950" spc="10" dirty="0">
                <a:latin typeface="Times New Roman"/>
                <a:cs typeface="Times New Roman"/>
              </a:rPr>
              <a:t>due </a:t>
            </a:r>
            <a:r>
              <a:rPr sz="950" spc="5" dirty="0">
                <a:latin typeface="Times New Roman"/>
                <a:cs typeface="Times New Roman"/>
              </a:rPr>
              <a:t>to limited social </a:t>
            </a:r>
            <a:r>
              <a:rPr sz="950" spc="-225" dirty="0">
                <a:latin typeface="Times New Roman"/>
                <a:cs typeface="Times New Roman"/>
              </a:rPr>
              <a:t> </a:t>
            </a:r>
            <a:r>
              <a:rPr sz="950" spc="5" dirty="0">
                <a:latin typeface="Times New Roman"/>
                <a:cs typeface="Times New Roman"/>
              </a:rPr>
              <a:t>contact and interactions </a:t>
            </a:r>
            <a:r>
              <a:rPr sz="950" spc="10" dirty="0">
                <a:latin typeface="Times New Roman"/>
                <a:cs typeface="Times New Roman"/>
              </a:rPr>
              <a:t> </a:t>
            </a:r>
            <a:r>
              <a:rPr sz="950" spc="5" dirty="0">
                <a:latin typeface="Times New Roman"/>
                <a:cs typeface="Times New Roman"/>
              </a:rPr>
              <a:t>affecting accessibility and </a:t>
            </a:r>
            <a:r>
              <a:rPr sz="950" spc="10" dirty="0">
                <a:latin typeface="Times New Roman"/>
                <a:cs typeface="Times New Roman"/>
              </a:rPr>
              <a:t> </a:t>
            </a:r>
            <a:r>
              <a:rPr sz="950" spc="5" dirty="0">
                <a:latin typeface="Times New Roman"/>
                <a:cs typeface="Times New Roman"/>
              </a:rPr>
              <a:t>scheduling at </a:t>
            </a:r>
            <a:r>
              <a:rPr sz="950" spc="10" dirty="0">
                <a:latin typeface="Times New Roman"/>
                <a:cs typeface="Times New Roman"/>
              </a:rPr>
              <a:t>health </a:t>
            </a:r>
            <a:r>
              <a:rPr sz="950" spc="5" dirty="0">
                <a:latin typeface="Times New Roman"/>
                <a:cs typeface="Times New Roman"/>
              </a:rPr>
              <a:t>care </a:t>
            </a:r>
            <a:r>
              <a:rPr sz="950" spc="10" dirty="0">
                <a:latin typeface="Times New Roman"/>
                <a:cs typeface="Times New Roman"/>
              </a:rPr>
              <a:t> </a:t>
            </a:r>
            <a:r>
              <a:rPr sz="950" spc="5" dirty="0">
                <a:latin typeface="Times New Roman"/>
                <a:cs typeface="Times New Roman"/>
              </a:rPr>
              <a:t>facilities</a:t>
            </a:r>
            <a:r>
              <a:rPr sz="950" spc="-5" dirty="0">
                <a:latin typeface="Times New Roman"/>
                <a:cs typeface="Times New Roman"/>
              </a:rPr>
              <a:t> </a:t>
            </a:r>
            <a:r>
              <a:rPr sz="950" spc="10" dirty="0">
                <a:latin typeface="Times New Roman"/>
                <a:cs typeface="Times New Roman"/>
              </a:rPr>
              <a:t>operated</a:t>
            </a:r>
            <a:r>
              <a:rPr sz="950" dirty="0">
                <a:latin typeface="Times New Roman"/>
                <a:cs typeface="Times New Roman"/>
              </a:rPr>
              <a:t> </a:t>
            </a:r>
            <a:r>
              <a:rPr sz="950" spc="10" dirty="0">
                <a:latin typeface="Times New Roman"/>
                <a:cs typeface="Times New Roman"/>
              </a:rPr>
              <a:t>by</a:t>
            </a:r>
            <a:r>
              <a:rPr sz="950" dirty="0">
                <a:latin typeface="Times New Roman"/>
                <a:cs typeface="Times New Roman"/>
              </a:rPr>
              <a:t> </a:t>
            </a:r>
            <a:r>
              <a:rPr sz="950" spc="5" dirty="0">
                <a:latin typeface="Times New Roman"/>
                <a:cs typeface="Times New Roman"/>
              </a:rPr>
              <a:t>the</a:t>
            </a:r>
            <a:r>
              <a:rPr sz="950" dirty="0">
                <a:latin typeface="Times New Roman"/>
                <a:cs typeface="Times New Roman"/>
              </a:rPr>
              <a:t> </a:t>
            </a:r>
            <a:r>
              <a:rPr sz="950" spc="10" dirty="0">
                <a:latin typeface="Times New Roman"/>
                <a:cs typeface="Times New Roman"/>
              </a:rPr>
              <a:t>five </a:t>
            </a:r>
            <a:r>
              <a:rPr sz="950" spc="-220" dirty="0">
                <a:latin typeface="Times New Roman"/>
                <a:cs typeface="Times New Roman"/>
              </a:rPr>
              <a:t> </a:t>
            </a:r>
            <a:r>
              <a:rPr sz="950" spc="10" dirty="0">
                <a:latin typeface="Times New Roman"/>
                <a:cs typeface="Times New Roman"/>
              </a:rPr>
              <a:t>regional health </a:t>
            </a:r>
            <a:r>
              <a:rPr sz="950" spc="5" dirty="0">
                <a:latin typeface="Times New Roman"/>
                <a:cs typeface="Times New Roman"/>
              </a:rPr>
              <a:t>authorities in </a:t>
            </a:r>
            <a:r>
              <a:rPr sz="950" spc="-225" dirty="0">
                <a:latin typeface="Times New Roman"/>
                <a:cs typeface="Times New Roman"/>
              </a:rPr>
              <a:t> </a:t>
            </a:r>
            <a:r>
              <a:rPr sz="950" spc="5" dirty="0">
                <a:latin typeface="Times New Roman"/>
                <a:cs typeface="Times New Roman"/>
              </a:rPr>
              <a:t>Trinidad</a:t>
            </a:r>
            <a:r>
              <a:rPr sz="950" dirty="0">
                <a:latin typeface="Times New Roman"/>
                <a:cs typeface="Times New Roman"/>
              </a:rPr>
              <a:t> </a:t>
            </a:r>
            <a:r>
              <a:rPr sz="950" spc="5" dirty="0">
                <a:latin typeface="Times New Roman"/>
                <a:cs typeface="Times New Roman"/>
              </a:rPr>
              <a:t>and</a:t>
            </a:r>
            <a:r>
              <a:rPr sz="950" spc="-20" dirty="0">
                <a:latin typeface="Times New Roman"/>
                <a:cs typeface="Times New Roman"/>
              </a:rPr>
              <a:t> </a:t>
            </a:r>
            <a:r>
              <a:rPr sz="950" dirty="0">
                <a:latin typeface="Times New Roman"/>
                <a:cs typeface="Times New Roman"/>
              </a:rPr>
              <a:t>Tobago.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942350" y="3851609"/>
            <a:ext cx="1697355" cy="427990"/>
          </a:xfrm>
          <a:custGeom>
            <a:avLst/>
            <a:gdLst/>
            <a:ahLst/>
            <a:cxnLst/>
            <a:rect l="l" t="t" r="r" b="b"/>
            <a:pathLst>
              <a:path w="1697354" h="427989">
                <a:moveTo>
                  <a:pt x="1483137" y="427423"/>
                </a:moveTo>
                <a:lnTo>
                  <a:pt x="0" y="427423"/>
                </a:lnTo>
                <a:lnTo>
                  <a:pt x="213711" y="213711"/>
                </a:lnTo>
                <a:lnTo>
                  <a:pt x="0" y="0"/>
                </a:lnTo>
                <a:lnTo>
                  <a:pt x="1483137" y="0"/>
                </a:lnTo>
                <a:lnTo>
                  <a:pt x="1696849" y="213711"/>
                </a:lnTo>
                <a:lnTo>
                  <a:pt x="1483137" y="427423"/>
                </a:lnTo>
                <a:close/>
              </a:path>
            </a:pathLst>
          </a:custGeom>
          <a:solidFill>
            <a:srgbClr val="D837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4234125" y="3835088"/>
            <a:ext cx="1112520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1270" algn="ctr">
              <a:lnSpc>
                <a:spcPct val="103400"/>
              </a:lnSpc>
              <a:spcBef>
                <a:spcPts val="95"/>
              </a:spcBef>
            </a:pPr>
            <a:r>
              <a:rPr sz="900" b="1" spc="30" dirty="0">
                <a:solidFill>
                  <a:srgbClr val="FFFFFF"/>
                </a:solidFill>
                <a:latin typeface="Roboto"/>
                <a:cs typeface="Roboto"/>
              </a:rPr>
              <a:t>As </a:t>
            </a:r>
            <a:r>
              <a:rPr sz="900" b="1" spc="15" dirty="0">
                <a:solidFill>
                  <a:srgbClr val="FFFFFF"/>
                </a:solidFill>
                <a:latin typeface="Roboto"/>
                <a:cs typeface="Roboto"/>
              </a:rPr>
              <a:t>a </a:t>
            </a:r>
            <a:r>
              <a:rPr sz="900" b="1" spc="10" dirty="0">
                <a:solidFill>
                  <a:srgbClr val="FFFFFF"/>
                </a:solidFill>
                <a:latin typeface="Roboto"/>
                <a:cs typeface="Roboto"/>
              </a:rPr>
              <a:t>result </a:t>
            </a:r>
            <a:r>
              <a:rPr sz="900" b="1" spc="15" dirty="0">
                <a:solidFill>
                  <a:srgbClr val="FFFFFF"/>
                </a:solidFill>
                <a:latin typeface="Roboto"/>
                <a:cs typeface="Roboto"/>
              </a:rPr>
              <a:t>of </a:t>
            </a:r>
            <a:r>
              <a:rPr sz="900" b="1" spc="10" dirty="0">
                <a:solidFill>
                  <a:srgbClr val="FFFFFF"/>
                </a:solidFill>
                <a:latin typeface="Roboto"/>
                <a:cs typeface="Roboto"/>
              </a:rPr>
              <a:t>the </a:t>
            </a:r>
            <a:r>
              <a:rPr sz="900" b="1" spc="1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900" b="1" spc="5" dirty="0">
                <a:solidFill>
                  <a:srgbClr val="FFFFFF"/>
                </a:solidFill>
                <a:latin typeface="Roboto"/>
                <a:cs typeface="Roboto"/>
              </a:rPr>
              <a:t>COVID-19</a:t>
            </a:r>
            <a:r>
              <a:rPr sz="900" b="1" spc="-4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900" b="1" spc="15" dirty="0">
                <a:solidFill>
                  <a:srgbClr val="FFFFFF"/>
                </a:solidFill>
                <a:latin typeface="Roboto"/>
                <a:cs typeface="Roboto"/>
              </a:rPr>
              <a:t>Pandemic </a:t>
            </a:r>
            <a:r>
              <a:rPr sz="900" b="1" spc="-21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900" b="1" spc="5" dirty="0">
                <a:solidFill>
                  <a:srgbClr val="FFFFFF"/>
                </a:solidFill>
                <a:latin typeface="Roboto"/>
                <a:cs typeface="Roboto"/>
              </a:rPr>
              <a:t>Restrictions</a:t>
            </a:r>
            <a:endParaRPr sz="900">
              <a:latin typeface="Roboto"/>
              <a:cs typeface="Roboto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825473" y="6264754"/>
            <a:ext cx="1371600" cy="47244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739"/>
              </a:lnSpc>
              <a:spcBef>
                <a:spcPts val="135"/>
              </a:spcBef>
            </a:pPr>
            <a:r>
              <a:rPr sz="1500" spc="-10" dirty="0">
                <a:solidFill>
                  <a:srgbClr val="085531"/>
                </a:solidFill>
                <a:latin typeface="Palatino Linotype"/>
                <a:cs typeface="Palatino Linotype"/>
              </a:rPr>
              <a:t>Relevance</a:t>
            </a:r>
            <a:endParaRPr sz="1500">
              <a:latin typeface="Palatino Linotype"/>
              <a:cs typeface="Palatino Linotype"/>
            </a:endParaRPr>
          </a:p>
          <a:p>
            <a:pPr marL="12700">
              <a:lnSpc>
                <a:spcPts val="1739"/>
              </a:lnSpc>
            </a:pPr>
            <a:r>
              <a:rPr sz="1500" spc="25" dirty="0">
                <a:solidFill>
                  <a:srgbClr val="085531"/>
                </a:solidFill>
                <a:latin typeface="Palatino Linotype"/>
                <a:cs typeface="Palatino Linotype"/>
              </a:rPr>
              <a:t>to</a:t>
            </a:r>
            <a:r>
              <a:rPr sz="1500" spc="-50" dirty="0">
                <a:solidFill>
                  <a:srgbClr val="085531"/>
                </a:solidFill>
                <a:latin typeface="Palatino Linotype"/>
                <a:cs typeface="Palatino Linotype"/>
              </a:rPr>
              <a:t> </a:t>
            </a:r>
            <a:r>
              <a:rPr sz="1500" spc="-60" dirty="0">
                <a:solidFill>
                  <a:srgbClr val="085531"/>
                </a:solidFill>
                <a:latin typeface="Palatino Linotype"/>
                <a:cs typeface="Palatino Linotype"/>
              </a:rPr>
              <a:t>P</a:t>
            </a:r>
            <a:r>
              <a:rPr sz="1500" spc="-40" dirty="0">
                <a:solidFill>
                  <a:srgbClr val="085531"/>
                </a:solidFill>
                <a:latin typeface="Palatino Linotype"/>
                <a:cs typeface="Palatino Linotype"/>
              </a:rPr>
              <a:t>u</a:t>
            </a:r>
            <a:r>
              <a:rPr sz="1500" dirty="0">
                <a:solidFill>
                  <a:srgbClr val="085531"/>
                </a:solidFill>
                <a:latin typeface="Palatino Linotype"/>
                <a:cs typeface="Palatino Linotype"/>
              </a:rPr>
              <a:t>b</a:t>
            </a:r>
            <a:r>
              <a:rPr sz="1500" spc="-5" dirty="0">
                <a:solidFill>
                  <a:srgbClr val="085531"/>
                </a:solidFill>
                <a:latin typeface="Palatino Linotype"/>
                <a:cs typeface="Palatino Linotype"/>
              </a:rPr>
              <a:t>l</a:t>
            </a:r>
            <a:r>
              <a:rPr sz="1500" spc="-15" dirty="0">
                <a:solidFill>
                  <a:srgbClr val="085531"/>
                </a:solidFill>
                <a:latin typeface="Palatino Linotype"/>
                <a:cs typeface="Palatino Linotype"/>
              </a:rPr>
              <a:t>i</a:t>
            </a:r>
            <a:r>
              <a:rPr sz="1500" spc="25" dirty="0">
                <a:solidFill>
                  <a:srgbClr val="085531"/>
                </a:solidFill>
                <a:latin typeface="Palatino Linotype"/>
                <a:cs typeface="Palatino Linotype"/>
              </a:rPr>
              <a:t>c</a:t>
            </a:r>
            <a:r>
              <a:rPr sz="1500" spc="-50" dirty="0">
                <a:solidFill>
                  <a:srgbClr val="085531"/>
                </a:solidFill>
                <a:latin typeface="Palatino Linotype"/>
                <a:cs typeface="Palatino Linotype"/>
              </a:rPr>
              <a:t> </a:t>
            </a:r>
            <a:r>
              <a:rPr sz="1500" spc="-25" dirty="0">
                <a:solidFill>
                  <a:srgbClr val="085531"/>
                </a:solidFill>
                <a:latin typeface="Palatino Linotype"/>
                <a:cs typeface="Palatino Linotype"/>
              </a:rPr>
              <a:t>Hea</a:t>
            </a:r>
            <a:r>
              <a:rPr sz="1500" spc="-35" dirty="0">
                <a:solidFill>
                  <a:srgbClr val="085531"/>
                </a:solidFill>
                <a:latin typeface="Palatino Linotype"/>
                <a:cs typeface="Palatino Linotype"/>
              </a:rPr>
              <a:t>l</a:t>
            </a:r>
            <a:r>
              <a:rPr sz="1500" spc="30" dirty="0">
                <a:solidFill>
                  <a:srgbClr val="085531"/>
                </a:solidFill>
                <a:latin typeface="Palatino Linotype"/>
                <a:cs typeface="Palatino Linotype"/>
              </a:rPr>
              <a:t>th</a:t>
            </a:r>
            <a:endParaRPr sz="1500">
              <a:latin typeface="Palatino Linotype"/>
              <a:cs typeface="Palatino Linotype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2235318" y="6222223"/>
            <a:ext cx="3883025" cy="652780"/>
          </a:xfrm>
          <a:custGeom>
            <a:avLst/>
            <a:gdLst/>
            <a:ahLst/>
            <a:cxnLst/>
            <a:rect l="l" t="t" r="r" b="b"/>
            <a:pathLst>
              <a:path w="3883025" h="652779">
                <a:moveTo>
                  <a:pt x="3882989" y="652218"/>
                </a:moveTo>
                <a:lnTo>
                  <a:pt x="0" y="652218"/>
                </a:lnTo>
                <a:lnTo>
                  <a:pt x="0" y="0"/>
                </a:lnTo>
                <a:lnTo>
                  <a:pt x="3882989" y="0"/>
                </a:lnTo>
                <a:lnTo>
                  <a:pt x="3882989" y="652218"/>
                </a:lnTo>
                <a:close/>
              </a:path>
            </a:pathLst>
          </a:custGeom>
          <a:solidFill>
            <a:srgbClr val="0855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2342320" y="6216440"/>
            <a:ext cx="3723640" cy="6819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19600"/>
              </a:lnSpc>
              <a:spcBef>
                <a:spcPts val="90"/>
              </a:spcBef>
            </a:pPr>
            <a:r>
              <a:rPr sz="900" spc="25" dirty="0">
                <a:solidFill>
                  <a:srgbClr val="FFFFFF"/>
                </a:solidFill>
                <a:latin typeface="Palatino Linotype"/>
                <a:cs typeface="Palatino Linotype"/>
              </a:rPr>
              <a:t>This</a:t>
            </a:r>
            <a:r>
              <a:rPr sz="900" spc="-30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900" spc="-15" dirty="0">
                <a:solidFill>
                  <a:srgbClr val="FFFFFF"/>
                </a:solidFill>
                <a:latin typeface="Palatino Linotype"/>
                <a:cs typeface="Palatino Linotype"/>
              </a:rPr>
              <a:t>study</a:t>
            </a:r>
            <a:r>
              <a:rPr sz="900" spc="-30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Palatino Linotype"/>
                <a:cs typeface="Palatino Linotype"/>
              </a:rPr>
              <a:t>sought</a:t>
            </a:r>
            <a:r>
              <a:rPr sz="900" spc="-25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900" spc="20" dirty="0">
                <a:solidFill>
                  <a:srgbClr val="FFFFFF"/>
                </a:solidFill>
                <a:latin typeface="Palatino Linotype"/>
                <a:cs typeface="Palatino Linotype"/>
              </a:rPr>
              <a:t>to</a:t>
            </a:r>
            <a:r>
              <a:rPr sz="900" spc="-30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9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investigate</a:t>
            </a:r>
            <a:r>
              <a:rPr sz="900" spc="-25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900" spc="10" dirty="0">
                <a:solidFill>
                  <a:srgbClr val="FFFFFF"/>
                </a:solidFill>
                <a:latin typeface="Palatino Linotype"/>
                <a:cs typeface="Palatino Linotype"/>
              </a:rPr>
              <a:t>if</a:t>
            </a:r>
            <a:r>
              <a:rPr sz="900" spc="-30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900" spc="10" dirty="0">
                <a:solidFill>
                  <a:srgbClr val="FFFFFF"/>
                </a:solidFill>
                <a:latin typeface="Palatino Linotype"/>
                <a:cs typeface="Palatino Linotype"/>
              </a:rPr>
              <a:t>the</a:t>
            </a:r>
            <a:r>
              <a:rPr sz="900" spc="-25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900" spc="20" dirty="0">
                <a:solidFill>
                  <a:srgbClr val="FFFFFF"/>
                </a:solidFill>
                <a:latin typeface="Palatino Linotype"/>
                <a:cs typeface="Palatino Linotype"/>
              </a:rPr>
              <a:t>COVID-19</a:t>
            </a:r>
            <a:r>
              <a:rPr sz="900" spc="-30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9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pandemic</a:t>
            </a:r>
            <a:r>
              <a:rPr sz="900" spc="-25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900" spc="-15" dirty="0">
                <a:solidFill>
                  <a:srgbClr val="FFFFFF"/>
                </a:solidFill>
                <a:latin typeface="Palatino Linotype"/>
                <a:cs typeface="Palatino Linotype"/>
              </a:rPr>
              <a:t>had</a:t>
            </a:r>
            <a:r>
              <a:rPr sz="900" spc="-30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9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impacted </a:t>
            </a:r>
            <a:r>
              <a:rPr sz="900" spc="-210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Palatino Linotype"/>
                <a:cs typeface="Palatino Linotype"/>
              </a:rPr>
              <a:t>patients’ accessibility </a:t>
            </a:r>
            <a:r>
              <a:rPr sz="900" spc="20" dirty="0">
                <a:solidFill>
                  <a:srgbClr val="FFFFFF"/>
                </a:solidFill>
                <a:latin typeface="Palatino Linotype"/>
                <a:cs typeface="Palatino Linotype"/>
              </a:rPr>
              <a:t>to </a:t>
            </a:r>
            <a:r>
              <a:rPr sz="900" spc="-5" dirty="0">
                <a:solidFill>
                  <a:srgbClr val="FFFFFF"/>
                </a:solidFill>
                <a:latin typeface="Palatino Linotype"/>
                <a:cs typeface="Palatino Linotype"/>
              </a:rPr>
              <a:t>services. </a:t>
            </a:r>
            <a:r>
              <a:rPr sz="900" spc="35" dirty="0">
                <a:solidFill>
                  <a:srgbClr val="FFFFFF"/>
                </a:solidFill>
                <a:latin typeface="Palatino Linotype"/>
                <a:cs typeface="Palatino Linotype"/>
              </a:rPr>
              <a:t>The </a:t>
            </a:r>
            <a:r>
              <a:rPr sz="900" spc="-5" dirty="0">
                <a:solidFill>
                  <a:srgbClr val="FFFFFF"/>
                </a:solidFill>
                <a:latin typeface="Palatino Linotype"/>
                <a:cs typeface="Palatino Linotype"/>
              </a:rPr>
              <a:t>results </a:t>
            </a:r>
            <a:r>
              <a:rPr sz="900" spc="15" dirty="0">
                <a:solidFill>
                  <a:srgbClr val="FFFFFF"/>
                </a:solidFill>
                <a:latin typeface="Palatino Linotype"/>
                <a:cs typeface="Palatino Linotype"/>
              </a:rPr>
              <a:t>of </a:t>
            </a:r>
            <a:r>
              <a:rPr sz="900" spc="5" dirty="0">
                <a:solidFill>
                  <a:srgbClr val="FFFFFF"/>
                </a:solidFill>
                <a:latin typeface="Palatino Linotype"/>
                <a:cs typeface="Palatino Linotype"/>
              </a:rPr>
              <a:t>this </a:t>
            </a:r>
            <a:r>
              <a:rPr sz="900" spc="-15" dirty="0">
                <a:solidFill>
                  <a:srgbClr val="FFFFFF"/>
                </a:solidFill>
                <a:latin typeface="Palatino Linotype"/>
                <a:cs typeface="Palatino Linotype"/>
              </a:rPr>
              <a:t>study </a:t>
            </a:r>
            <a:r>
              <a:rPr sz="900" spc="5" dirty="0">
                <a:solidFill>
                  <a:srgbClr val="FFFFFF"/>
                </a:solidFill>
                <a:latin typeface="Palatino Linotype"/>
                <a:cs typeface="Palatino Linotype"/>
              </a:rPr>
              <a:t>can </a:t>
            </a:r>
            <a:r>
              <a:rPr sz="900" spc="-15" dirty="0">
                <a:solidFill>
                  <a:srgbClr val="FFFFFF"/>
                </a:solidFill>
                <a:latin typeface="Palatino Linotype"/>
                <a:cs typeface="Palatino Linotype"/>
              </a:rPr>
              <a:t>provide </a:t>
            </a:r>
            <a:r>
              <a:rPr sz="9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900" dirty="0">
                <a:solidFill>
                  <a:srgbClr val="FFFFFF"/>
                </a:solidFill>
                <a:latin typeface="Palatino Linotype"/>
                <a:cs typeface="Palatino Linotype"/>
              </a:rPr>
              <a:t>crucial information </a:t>
            </a:r>
            <a:r>
              <a:rPr sz="900" spc="-5" dirty="0">
                <a:solidFill>
                  <a:srgbClr val="FFFFFF"/>
                </a:solidFill>
                <a:latin typeface="Palatino Linotype"/>
                <a:cs typeface="Palatino Linotype"/>
              </a:rPr>
              <a:t>which </a:t>
            </a:r>
            <a:r>
              <a:rPr sz="900" spc="5" dirty="0">
                <a:solidFill>
                  <a:srgbClr val="FFFFFF"/>
                </a:solidFill>
                <a:latin typeface="Palatino Linotype"/>
                <a:cs typeface="Palatino Linotype"/>
              </a:rPr>
              <a:t>can be </a:t>
            </a:r>
            <a:r>
              <a:rPr sz="900" spc="-15" dirty="0">
                <a:solidFill>
                  <a:srgbClr val="FFFFFF"/>
                </a:solidFill>
                <a:latin typeface="Palatino Linotype"/>
                <a:cs typeface="Palatino Linotype"/>
              </a:rPr>
              <a:t>used </a:t>
            </a:r>
            <a:r>
              <a:rPr sz="900" spc="20" dirty="0">
                <a:solidFill>
                  <a:srgbClr val="FFFFFF"/>
                </a:solidFill>
                <a:latin typeface="Palatino Linotype"/>
                <a:cs typeface="Palatino Linotype"/>
              </a:rPr>
              <a:t>to </a:t>
            </a:r>
            <a:r>
              <a:rPr sz="900" spc="-20" dirty="0">
                <a:solidFill>
                  <a:srgbClr val="FFFFFF"/>
                </a:solidFill>
                <a:latin typeface="Palatino Linotype"/>
                <a:cs typeface="Palatino Linotype"/>
              </a:rPr>
              <a:t>guide </a:t>
            </a:r>
            <a:r>
              <a:rPr sz="900" spc="10" dirty="0">
                <a:solidFill>
                  <a:srgbClr val="FFFFFF"/>
                </a:solidFill>
                <a:latin typeface="Palatino Linotype"/>
                <a:cs typeface="Palatino Linotype"/>
              </a:rPr>
              <a:t>the </a:t>
            </a:r>
            <a:r>
              <a:rPr sz="900" spc="-15" dirty="0">
                <a:solidFill>
                  <a:srgbClr val="FFFFFF"/>
                </a:solidFill>
                <a:latin typeface="Palatino Linotype"/>
                <a:cs typeface="Palatino Linotype"/>
              </a:rPr>
              <a:t>development </a:t>
            </a:r>
            <a:r>
              <a:rPr sz="900" spc="15" dirty="0">
                <a:solidFill>
                  <a:srgbClr val="FFFFFF"/>
                </a:solidFill>
                <a:latin typeface="Palatino Linotype"/>
                <a:cs typeface="Palatino Linotype"/>
              </a:rPr>
              <a:t>of </a:t>
            </a:r>
            <a:r>
              <a:rPr sz="900" spc="20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9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strategies</a:t>
            </a:r>
            <a:r>
              <a:rPr sz="900" spc="-30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900" spc="20" dirty="0">
                <a:solidFill>
                  <a:srgbClr val="FFFFFF"/>
                </a:solidFill>
                <a:latin typeface="Palatino Linotype"/>
                <a:cs typeface="Palatino Linotype"/>
              </a:rPr>
              <a:t>to</a:t>
            </a:r>
            <a:r>
              <a:rPr sz="900" spc="-30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900" spc="-20" dirty="0">
                <a:solidFill>
                  <a:srgbClr val="FFFFFF"/>
                </a:solidFill>
                <a:latin typeface="Palatino Linotype"/>
                <a:cs typeface="Palatino Linotype"/>
              </a:rPr>
              <a:t>manage</a:t>
            </a:r>
            <a:r>
              <a:rPr sz="900" spc="-30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900" dirty="0">
                <a:solidFill>
                  <a:srgbClr val="FFFFFF"/>
                </a:solidFill>
                <a:latin typeface="Palatino Linotype"/>
                <a:cs typeface="Palatino Linotype"/>
              </a:rPr>
              <a:t>non-communicable</a:t>
            </a:r>
            <a:r>
              <a:rPr sz="900" spc="-30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9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diseases.</a:t>
            </a:r>
            <a:endParaRPr sz="9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904</Words>
  <Application>Microsoft Office PowerPoint</Application>
  <PresentationFormat>Custom</PresentationFormat>
  <Paragraphs>52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Arial MT</vt:lpstr>
      <vt:lpstr>Calibri</vt:lpstr>
      <vt:lpstr>Palatino Linotype</vt:lpstr>
      <vt:lpstr>Roboto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1 Poster Presentation.pptx</dc:title>
  <dc:creator>artie rambahal</dc:creator>
  <cp:lastModifiedBy>artie rambahal</cp:lastModifiedBy>
  <cp:revision>1</cp:revision>
  <dcterms:created xsi:type="dcterms:W3CDTF">2022-10-03T02:17:46Z</dcterms:created>
  <dcterms:modified xsi:type="dcterms:W3CDTF">2022-10-03T02:22:40Z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or">
    <vt:lpwstr>Google</vt:lpwstr>
  </property>
</Properties>
</file>