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7" r:id="rId5"/>
  </p:sldIdLst>
  <p:sldSz cx="43200638" cy="32399288"/>
  <p:notesSz cx="6858000" cy="9144000"/>
  <p:defaultTextStyle>
    <a:defPPr>
      <a:defRPr lang="en-US"/>
    </a:defPPr>
    <a:lvl1pPr marL="0" algn="l" defTabSz="4319991" rtl="0" eaLnBrk="1" latinLnBrk="0" hangingPunct="1">
      <a:defRPr sz="8504" kern="1200">
        <a:solidFill>
          <a:schemeClr val="tx1"/>
        </a:solidFill>
        <a:latin typeface="+mn-lt"/>
        <a:ea typeface="+mn-ea"/>
        <a:cs typeface="+mn-cs"/>
      </a:defRPr>
    </a:lvl1pPr>
    <a:lvl2pPr marL="2159996" algn="l" defTabSz="4319991" rtl="0" eaLnBrk="1" latinLnBrk="0" hangingPunct="1">
      <a:defRPr sz="8504" kern="1200">
        <a:solidFill>
          <a:schemeClr val="tx1"/>
        </a:solidFill>
        <a:latin typeface="+mn-lt"/>
        <a:ea typeface="+mn-ea"/>
        <a:cs typeface="+mn-cs"/>
      </a:defRPr>
    </a:lvl2pPr>
    <a:lvl3pPr marL="4319991" algn="l" defTabSz="4319991" rtl="0" eaLnBrk="1" latinLnBrk="0" hangingPunct="1">
      <a:defRPr sz="8504" kern="1200">
        <a:solidFill>
          <a:schemeClr val="tx1"/>
        </a:solidFill>
        <a:latin typeface="+mn-lt"/>
        <a:ea typeface="+mn-ea"/>
        <a:cs typeface="+mn-cs"/>
      </a:defRPr>
    </a:lvl3pPr>
    <a:lvl4pPr marL="6479987" algn="l" defTabSz="4319991" rtl="0" eaLnBrk="1" latinLnBrk="0" hangingPunct="1">
      <a:defRPr sz="8504" kern="1200">
        <a:solidFill>
          <a:schemeClr val="tx1"/>
        </a:solidFill>
        <a:latin typeface="+mn-lt"/>
        <a:ea typeface="+mn-ea"/>
        <a:cs typeface="+mn-cs"/>
      </a:defRPr>
    </a:lvl4pPr>
    <a:lvl5pPr marL="8639983" algn="l" defTabSz="4319991" rtl="0" eaLnBrk="1" latinLnBrk="0" hangingPunct="1">
      <a:defRPr sz="8504" kern="1200">
        <a:solidFill>
          <a:schemeClr val="tx1"/>
        </a:solidFill>
        <a:latin typeface="+mn-lt"/>
        <a:ea typeface="+mn-ea"/>
        <a:cs typeface="+mn-cs"/>
      </a:defRPr>
    </a:lvl5pPr>
    <a:lvl6pPr marL="10799978" algn="l" defTabSz="4319991" rtl="0" eaLnBrk="1" latinLnBrk="0" hangingPunct="1">
      <a:defRPr sz="8504" kern="1200">
        <a:solidFill>
          <a:schemeClr val="tx1"/>
        </a:solidFill>
        <a:latin typeface="+mn-lt"/>
        <a:ea typeface="+mn-ea"/>
        <a:cs typeface="+mn-cs"/>
      </a:defRPr>
    </a:lvl6pPr>
    <a:lvl7pPr marL="12959974" algn="l" defTabSz="4319991" rtl="0" eaLnBrk="1" latinLnBrk="0" hangingPunct="1">
      <a:defRPr sz="8504" kern="1200">
        <a:solidFill>
          <a:schemeClr val="tx1"/>
        </a:solidFill>
        <a:latin typeface="+mn-lt"/>
        <a:ea typeface="+mn-ea"/>
        <a:cs typeface="+mn-cs"/>
      </a:defRPr>
    </a:lvl7pPr>
    <a:lvl8pPr marL="15119970" algn="l" defTabSz="4319991" rtl="0" eaLnBrk="1" latinLnBrk="0" hangingPunct="1">
      <a:defRPr sz="8504" kern="1200">
        <a:solidFill>
          <a:schemeClr val="tx1"/>
        </a:solidFill>
        <a:latin typeface="+mn-lt"/>
        <a:ea typeface="+mn-ea"/>
        <a:cs typeface="+mn-cs"/>
      </a:defRPr>
    </a:lvl8pPr>
    <a:lvl9pPr marL="17279965" algn="l" defTabSz="4319991" rtl="0" eaLnBrk="1" latinLnBrk="0" hangingPunct="1">
      <a:defRPr sz="85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5EE"/>
    <a:srgbClr val="B9D4ED"/>
    <a:srgbClr val="CFAFE7"/>
    <a:srgbClr val="0066FF"/>
    <a:srgbClr val="1482A5"/>
    <a:srgbClr val="FFC000"/>
    <a:srgbClr val="C4DBF0"/>
    <a:srgbClr val="FF0000"/>
    <a:srgbClr val="FF9900"/>
    <a:srgbClr val="F7FA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12" autoAdjust="0"/>
    <p:restoredTop sz="94660"/>
  </p:normalViewPr>
  <p:slideViewPr>
    <p:cSldViewPr snapToGrid="0">
      <p:cViewPr varScale="1">
        <p:scale>
          <a:sx n="17" d="100"/>
          <a:sy n="17" d="100"/>
        </p:scale>
        <p:origin x="1838"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40048" y="5302386"/>
            <a:ext cx="36720542" cy="11279752"/>
          </a:xfrm>
        </p:spPr>
        <p:txBody>
          <a:bodyPr anchor="b"/>
          <a:lstStyle>
            <a:lvl1pPr algn="ctr">
              <a:defRPr sz="28346"/>
            </a:lvl1pPr>
          </a:lstStyle>
          <a:p>
            <a:r>
              <a:rPr lang="en-US"/>
              <a:t>Click to edit Master title style</a:t>
            </a:r>
            <a:endParaRPr lang="en-US" dirty="0"/>
          </a:p>
        </p:txBody>
      </p:sp>
      <p:sp>
        <p:nvSpPr>
          <p:cNvPr id="3" name="Subtitle 2"/>
          <p:cNvSpPr>
            <a:spLocks noGrp="1"/>
          </p:cNvSpPr>
          <p:nvPr>
            <p:ph type="subTitle" idx="1"/>
          </p:nvPr>
        </p:nvSpPr>
        <p:spPr>
          <a:xfrm>
            <a:off x="5400080" y="17017128"/>
            <a:ext cx="32400479" cy="7822326"/>
          </a:xfrm>
        </p:spPr>
        <p:txBody>
          <a:bodyPr/>
          <a:lstStyle>
            <a:lvl1pPr marL="0" indent="0" algn="ctr">
              <a:buNone/>
              <a:defRPr sz="11338"/>
            </a:lvl1pPr>
            <a:lvl2pPr marL="2159950" indent="0" algn="ctr">
              <a:buNone/>
              <a:defRPr sz="9449"/>
            </a:lvl2pPr>
            <a:lvl3pPr marL="4319900" indent="0" algn="ctr">
              <a:buNone/>
              <a:defRPr sz="8504"/>
            </a:lvl3pPr>
            <a:lvl4pPr marL="6479850" indent="0" algn="ctr">
              <a:buNone/>
              <a:defRPr sz="7559"/>
            </a:lvl4pPr>
            <a:lvl5pPr marL="8639800" indent="0" algn="ctr">
              <a:buNone/>
              <a:defRPr sz="7559"/>
            </a:lvl5pPr>
            <a:lvl6pPr marL="10799750" indent="0" algn="ctr">
              <a:buNone/>
              <a:defRPr sz="7559"/>
            </a:lvl6pPr>
            <a:lvl7pPr marL="12959700" indent="0" algn="ctr">
              <a:buNone/>
              <a:defRPr sz="7559"/>
            </a:lvl7pPr>
            <a:lvl8pPr marL="15119650" indent="0" algn="ctr">
              <a:buNone/>
              <a:defRPr sz="7559"/>
            </a:lvl8pPr>
            <a:lvl9pPr marL="17279600" indent="0" algn="ctr">
              <a:buNone/>
              <a:defRPr sz="755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02/10/2022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916576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02/10/2022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74589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915459" y="1724962"/>
            <a:ext cx="9315138"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70046" y="1724962"/>
            <a:ext cx="27405405"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02/10/2022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264282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33623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02/10/2022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876935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47546" y="8077332"/>
            <a:ext cx="37260550" cy="13477201"/>
          </a:xfrm>
        </p:spPr>
        <p:txBody>
          <a:bodyPr anchor="b"/>
          <a:lstStyle>
            <a:lvl1pPr>
              <a:defRPr sz="28346"/>
            </a:lvl1pPr>
          </a:lstStyle>
          <a:p>
            <a:r>
              <a:rPr lang="en-US"/>
              <a:t>Click to edit Master title style</a:t>
            </a:r>
            <a:endParaRPr lang="en-US" dirty="0"/>
          </a:p>
        </p:txBody>
      </p:sp>
      <p:sp>
        <p:nvSpPr>
          <p:cNvPr id="3" name="Text Placeholder 2"/>
          <p:cNvSpPr>
            <a:spLocks noGrp="1"/>
          </p:cNvSpPr>
          <p:nvPr>
            <p:ph type="body" idx="1"/>
          </p:nvPr>
        </p:nvSpPr>
        <p:spPr>
          <a:xfrm>
            <a:off x="2947546" y="21682033"/>
            <a:ext cx="37260550" cy="7087342"/>
          </a:xfrm>
        </p:spPr>
        <p:txBody>
          <a:bodyPr/>
          <a:lstStyle>
            <a:lvl1pPr marL="0" indent="0">
              <a:buNone/>
              <a:defRPr sz="11338">
                <a:solidFill>
                  <a:schemeClr val="tx1"/>
                </a:solidFill>
              </a:defRPr>
            </a:lvl1pPr>
            <a:lvl2pPr marL="2159950" indent="0">
              <a:buNone/>
              <a:defRPr sz="9449">
                <a:solidFill>
                  <a:schemeClr val="tx1">
                    <a:tint val="75000"/>
                  </a:schemeClr>
                </a:solidFill>
              </a:defRPr>
            </a:lvl2pPr>
            <a:lvl3pPr marL="4319900" indent="0">
              <a:buNone/>
              <a:defRPr sz="8504">
                <a:solidFill>
                  <a:schemeClr val="tx1">
                    <a:tint val="75000"/>
                  </a:schemeClr>
                </a:solidFill>
              </a:defRPr>
            </a:lvl3pPr>
            <a:lvl4pPr marL="6479850" indent="0">
              <a:buNone/>
              <a:defRPr sz="7559">
                <a:solidFill>
                  <a:schemeClr val="tx1">
                    <a:tint val="75000"/>
                  </a:schemeClr>
                </a:solidFill>
              </a:defRPr>
            </a:lvl4pPr>
            <a:lvl5pPr marL="8639800" indent="0">
              <a:buNone/>
              <a:defRPr sz="7559">
                <a:solidFill>
                  <a:schemeClr val="tx1">
                    <a:tint val="75000"/>
                  </a:schemeClr>
                </a:solidFill>
              </a:defRPr>
            </a:lvl5pPr>
            <a:lvl6pPr marL="10799750" indent="0">
              <a:buNone/>
              <a:defRPr sz="7559">
                <a:solidFill>
                  <a:schemeClr val="tx1">
                    <a:tint val="75000"/>
                  </a:schemeClr>
                </a:solidFill>
              </a:defRPr>
            </a:lvl6pPr>
            <a:lvl7pPr marL="12959700" indent="0">
              <a:buNone/>
              <a:defRPr sz="7559">
                <a:solidFill>
                  <a:schemeClr val="tx1">
                    <a:tint val="75000"/>
                  </a:schemeClr>
                </a:solidFill>
              </a:defRPr>
            </a:lvl7pPr>
            <a:lvl8pPr marL="15119650" indent="0">
              <a:buNone/>
              <a:defRPr sz="7559">
                <a:solidFill>
                  <a:schemeClr val="tx1">
                    <a:tint val="75000"/>
                  </a:schemeClr>
                </a:solidFill>
              </a:defRPr>
            </a:lvl8pPr>
            <a:lvl9pPr marL="17279600" indent="0">
              <a:buNone/>
              <a:defRPr sz="755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4F6C13-ACB2-412C-BA2F-0039AAAEF0E4}" type="datetimeFigureOut">
              <a:rPr lang="en-TT" smtClean="0"/>
              <a:t>02/10/2022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655059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70044"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870323"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4F6C13-ACB2-412C-BA2F-0039AAAEF0E4}" type="datetimeFigureOut">
              <a:rPr lang="en-TT" smtClean="0"/>
              <a:t>02/10/2022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9742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75671" y="1724969"/>
            <a:ext cx="37260550"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75675" y="7942328"/>
            <a:ext cx="18275892"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4" name="Content Placeholder 3"/>
          <p:cNvSpPr>
            <a:spLocks noGrp="1"/>
          </p:cNvSpPr>
          <p:nvPr>
            <p:ph sz="half" idx="2"/>
          </p:nvPr>
        </p:nvSpPr>
        <p:spPr>
          <a:xfrm>
            <a:off x="2975675" y="11834740"/>
            <a:ext cx="18275892"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870325" y="7942328"/>
            <a:ext cx="18365898"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6" name="Content Placeholder 5"/>
          <p:cNvSpPr>
            <a:spLocks noGrp="1"/>
          </p:cNvSpPr>
          <p:nvPr>
            <p:ph sz="quarter" idx="4"/>
          </p:nvPr>
        </p:nvSpPr>
        <p:spPr>
          <a:xfrm>
            <a:off x="21870325" y="11834740"/>
            <a:ext cx="18365898"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02/10/2022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75357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14F6C13-ACB2-412C-BA2F-0039AAAEF0E4}" type="datetimeFigureOut">
              <a:rPr lang="en-TT" smtClean="0"/>
              <a:t>02/10/2022</a:t>
            </a:fld>
            <a:endParaRPr lang="en-TT"/>
          </a:p>
        </p:txBody>
      </p:sp>
      <p:sp>
        <p:nvSpPr>
          <p:cNvPr id="4" name="Footer Placeholder 3"/>
          <p:cNvSpPr>
            <a:spLocks noGrp="1"/>
          </p:cNvSpPr>
          <p:nvPr>
            <p:ph type="ftr" sz="quarter" idx="11"/>
          </p:nvPr>
        </p:nvSpPr>
        <p:spPr/>
        <p:txBody>
          <a:bodyPr/>
          <a:lstStyle/>
          <a:p>
            <a:endParaRPr lang="en-TT"/>
          </a:p>
        </p:txBody>
      </p:sp>
      <p:sp>
        <p:nvSpPr>
          <p:cNvPr id="5" name="Slide Number Placeholder 4"/>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328679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F6C13-ACB2-412C-BA2F-0039AAAEF0E4}" type="datetimeFigureOut">
              <a:rPr lang="en-TT" smtClean="0"/>
              <a:t>02/10/2022</a:t>
            </a:fld>
            <a:endParaRPr lang="en-TT"/>
          </a:p>
        </p:txBody>
      </p:sp>
      <p:sp>
        <p:nvSpPr>
          <p:cNvPr id="3" name="Footer Placeholder 2"/>
          <p:cNvSpPr>
            <a:spLocks noGrp="1"/>
          </p:cNvSpPr>
          <p:nvPr>
            <p:ph type="ftr" sz="quarter" idx="11"/>
          </p:nvPr>
        </p:nvSpPr>
        <p:spPr/>
        <p:txBody>
          <a:bodyPr/>
          <a:lstStyle/>
          <a:p>
            <a:endParaRPr lang="en-TT"/>
          </a:p>
        </p:txBody>
      </p:sp>
      <p:sp>
        <p:nvSpPr>
          <p:cNvPr id="4" name="Slide Number Placeholder 3"/>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65350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Content Placeholder 2"/>
          <p:cNvSpPr>
            <a:spLocks noGrp="1"/>
          </p:cNvSpPr>
          <p:nvPr>
            <p:ph idx="1"/>
          </p:nvPr>
        </p:nvSpPr>
        <p:spPr>
          <a:xfrm>
            <a:off x="18365898" y="4664905"/>
            <a:ext cx="21870323" cy="23024494"/>
          </a:xfrm>
        </p:spPr>
        <p:txBody>
          <a:bodyPr/>
          <a:lstStyle>
            <a:lvl1pPr>
              <a:defRPr sz="15118"/>
            </a:lvl1pPr>
            <a:lvl2pPr>
              <a:defRPr sz="13228"/>
            </a:lvl2pPr>
            <a:lvl3pPr>
              <a:defRPr sz="11338"/>
            </a:lvl3pPr>
            <a:lvl4pPr>
              <a:defRPr sz="9449"/>
            </a:lvl4pPr>
            <a:lvl5pPr>
              <a:defRPr sz="9449"/>
            </a:lvl5pPr>
            <a:lvl6pPr>
              <a:defRPr sz="9449"/>
            </a:lvl6pPr>
            <a:lvl7pPr>
              <a:defRPr sz="9449"/>
            </a:lvl7pPr>
            <a:lvl8pPr>
              <a:defRPr sz="9449"/>
            </a:lvl8pPr>
            <a:lvl9pPr>
              <a:defRPr sz="94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02/10/2022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76383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Picture Placeholder 2"/>
          <p:cNvSpPr>
            <a:spLocks noGrp="1" noChangeAspect="1"/>
          </p:cNvSpPr>
          <p:nvPr>
            <p:ph type="pic" idx="1"/>
          </p:nvPr>
        </p:nvSpPr>
        <p:spPr>
          <a:xfrm>
            <a:off x="18365898" y="4664905"/>
            <a:ext cx="21870323" cy="23024494"/>
          </a:xfrm>
        </p:spPr>
        <p:txBody>
          <a:bodyPr anchor="t"/>
          <a:lstStyle>
            <a:lvl1pPr marL="0" indent="0">
              <a:buNone/>
              <a:defRPr sz="15118"/>
            </a:lvl1pPr>
            <a:lvl2pPr marL="2159950" indent="0">
              <a:buNone/>
              <a:defRPr sz="13228"/>
            </a:lvl2pPr>
            <a:lvl3pPr marL="4319900" indent="0">
              <a:buNone/>
              <a:defRPr sz="11338"/>
            </a:lvl3pPr>
            <a:lvl4pPr marL="6479850" indent="0">
              <a:buNone/>
              <a:defRPr sz="9449"/>
            </a:lvl4pPr>
            <a:lvl5pPr marL="8639800" indent="0">
              <a:buNone/>
              <a:defRPr sz="9449"/>
            </a:lvl5pPr>
            <a:lvl6pPr marL="10799750" indent="0">
              <a:buNone/>
              <a:defRPr sz="9449"/>
            </a:lvl6pPr>
            <a:lvl7pPr marL="12959700" indent="0">
              <a:buNone/>
              <a:defRPr sz="9449"/>
            </a:lvl7pPr>
            <a:lvl8pPr marL="15119650" indent="0">
              <a:buNone/>
              <a:defRPr sz="9449"/>
            </a:lvl8pPr>
            <a:lvl9pPr marL="17279600" indent="0">
              <a:buNone/>
              <a:defRPr sz="9449"/>
            </a:lvl9pPr>
          </a:lstStyle>
          <a:p>
            <a:r>
              <a:rPr lang="en-US"/>
              <a:t>Click icon to add picture</a:t>
            </a:r>
            <a:endParaRPr lang="en-US" dirty="0"/>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02/10/2022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8444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70044" y="1724969"/>
            <a:ext cx="37260550"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70044" y="8624810"/>
            <a:ext cx="37260550"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70044" y="30029347"/>
            <a:ext cx="9720144" cy="1724962"/>
          </a:xfrm>
          <a:prstGeom prst="rect">
            <a:avLst/>
          </a:prstGeom>
        </p:spPr>
        <p:txBody>
          <a:bodyPr vert="horz" lIns="91440" tIns="45720" rIns="91440" bIns="45720" rtlCol="0" anchor="ctr"/>
          <a:lstStyle>
            <a:lvl1pPr algn="l">
              <a:defRPr sz="5669">
                <a:solidFill>
                  <a:schemeClr val="tx1">
                    <a:tint val="75000"/>
                  </a:schemeClr>
                </a:solidFill>
              </a:defRPr>
            </a:lvl1pPr>
          </a:lstStyle>
          <a:p>
            <a:fld id="{814F6C13-ACB2-412C-BA2F-0039AAAEF0E4}" type="datetimeFigureOut">
              <a:rPr lang="en-TT" smtClean="0"/>
              <a:t>02/10/2022</a:t>
            </a:fld>
            <a:endParaRPr lang="en-TT"/>
          </a:p>
        </p:txBody>
      </p:sp>
      <p:sp>
        <p:nvSpPr>
          <p:cNvPr id="5" name="Footer Placeholder 4"/>
          <p:cNvSpPr>
            <a:spLocks noGrp="1"/>
          </p:cNvSpPr>
          <p:nvPr>
            <p:ph type="ftr" sz="quarter" idx="3"/>
          </p:nvPr>
        </p:nvSpPr>
        <p:spPr>
          <a:xfrm>
            <a:off x="14310212" y="30029347"/>
            <a:ext cx="14580215" cy="1724962"/>
          </a:xfrm>
          <a:prstGeom prst="rect">
            <a:avLst/>
          </a:prstGeom>
        </p:spPr>
        <p:txBody>
          <a:bodyPr vert="horz" lIns="91440" tIns="45720" rIns="91440" bIns="45720" rtlCol="0" anchor="ctr"/>
          <a:lstStyle>
            <a:lvl1pPr algn="ctr">
              <a:defRPr sz="5669">
                <a:solidFill>
                  <a:schemeClr val="tx1">
                    <a:tint val="75000"/>
                  </a:schemeClr>
                </a:solidFill>
              </a:defRPr>
            </a:lvl1pPr>
          </a:lstStyle>
          <a:p>
            <a:endParaRPr lang="en-TT"/>
          </a:p>
        </p:txBody>
      </p:sp>
      <p:sp>
        <p:nvSpPr>
          <p:cNvPr id="6" name="Slide Number Placeholder 5"/>
          <p:cNvSpPr>
            <a:spLocks noGrp="1"/>
          </p:cNvSpPr>
          <p:nvPr>
            <p:ph type="sldNum" sz="quarter" idx="4"/>
          </p:nvPr>
        </p:nvSpPr>
        <p:spPr>
          <a:xfrm>
            <a:off x="30510450" y="30029347"/>
            <a:ext cx="9720144" cy="1724962"/>
          </a:xfrm>
          <a:prstGeom prst="rect">
            <a:avLst/>
          </a:prstGeom>
        </p:spPr>
        <p:txBody>
          <a:bodyPr vert="horz" lIns="91440" tIns="45720" rIns="91440" bIns="45720" rtlCol="0" anchor="ctr"/>
          <a:lstStyle>
            <a:lvl1pPr algn="r">
              <a:defRPr sz="5669">
                <a:solidFill>
                  <a:schemeClr val="tx1">
                    <a:tint val="75000"/>
                  </a:schemeClr>
                </a:solidFill>
              </a:defRPr>
            </a:lvl1pPr>
          </a:lstStyle>
          <a:p>
            <a:fld id="{4DB06573-66FD-4174-A2BD-CA029E862F28}" type="slidenum">
              <a:rPr lang="en-TT" smtClean="0"/>
              <a:t>‹#›</a:t>
            </a:fld>
            <a:endParaRPr lang="en-TT"/>
          </a:p>
        </p:txBody>
      </p:sp>
      <p:pic>
        <p:nvPicPr>
          <p:cNvPr id="8" name="Picture 7">
            <a:extLst>
              <a:ext uri="{FF2B5EF4-FFF2-40B4-BE49-F238E27FC236}">
                <a16:creationId xmlns:a16="http://schemas.microsoft.com/office/drawing/2014/main" id="{7E5535BA-1FAE-4C50-BAC9-43D6FF74D2E6}"/>
              </a:ext>
            </a:extLst>
          </p:cNvPr>
          <p:cNvPicPr>
            <a:picLocks noChangeAspect="1"/>
          </p:cNvPicPr>
          <p:nvPr userDrawn="1"/>
        </p:nvPicPr>
        <p:blipFill>
          <a:blip r:embed="rId14"/>
          <a:stretch>
            <a:fillRect/>
          </a:stretch>
        </p:blipFill>
        <p:spPr>
          <a:xfrm>
            <a:off x="1714501" y="644979"/>
            <a:ext cx="3486707" cy="5688000"/>
          </a:xfrm>
          <a:prstGeom prst="rect">
            <a:avLst/>
          </a:prstGeom>
        </p:spPr>
      </p:pic>
    </p:spTree>
    <p:extLst>
      <p:ext uri="{BB962C8B-B14F-4D97-AF65-F5344CB8AC3E}">
        <p14:creationId xmlns:p14="http://schemas.microsoft.com/office/powerpoint/2010/main" val="37399192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4319900" rtl="0" eaLnBrk="1" latinLnBrk="0" hangingPunct="1">
        <a:lnSpc>
          <a:spcPct val="90000"/>
        </a:lnSpc>
        <a:spcBef>
          <a:spcPct val="0"/>
        </a:spcBef>
        <a:buNone/>
        <a:defRPr sz="20787" kern="1200">
          <a:solidFill>
            <a:schemeClr val="tx1"/>
          </a:solidFill>
          <a:latin typeface="+mj-lt"/>
          <a:ea typeface="+mj-ea"/>
          <a:cs typeface="+mj-cs"/>
        </a:defRPr>
      </a:lvl1pPr>
    </p:titleStyle>
    <p:bodyStyle>
      <a:lvl1pPr marL="1079975" indent="-1079975" algn="l" defTabSz="4319900" rtl="0" eaLnBrk="1" latinLnBrk="0" hangingPunct="1">
        <a:lnSpc>
          <a:spcPct val="90000"/>
        </a:lnSpc>
        <a:spcBef>
          <a:spcPts val="4724"/>
        </a:spcBef>
        <a:buFont typeface="Arial" panose="020B0604020202020204" pitchFamily="34" charset="0"/>
        <a:buChar char="•"/>
        <a:defRPr sz="13228" kern="1200">
          <a:solidFill>
            <a:schemeClr val="tx1"/>
          </a:solidFill>
          <a:latin typeface="+mn-lt"/>
          <a:ea typeface="+mn-ea"/>
          <a:cs typeface="+mn-cs"/>
        </a:defRPr>
      </a:lvl1pPr>
      <a:lvl2pPr marL="3239925" indent="-1079975" algn="l" defTabSz="4319900" rtl="0" eaLnBrk="1" latinLnBrk="0" hangingPunct="1">
        <a:lnSpc>
          <a:spcPct val="90000"/>
        </a:lnSpc>
        <a:spcBef>
          <a:spcPts val="2362"/>
        </a:spcBef>
        <a:buFont typeface="Arial" panose="020B0604020202020204" pitchFamily="34" charset="0"/>
        <a:buChar char="•"/>
        <a:defRPr sz="11338" kern="1200">
          <a:solidFill>
            <a:schemeClr val="tx1"/>
          </a:solidFill>
          <a:latin typeface="+mn-lt"/>
          <a:ea typeface="+mn-ea"/>
          <a:cs typeface="+mn-cs"/>
        </a:defRPr>
      </a:lvl2pPr>
      <a:lvl3pPr marL="5399875" indent="-1079975" algn="l" defTabSz="4319900" rtl="0" eaLnBrk="1" latinLnBrk="0" hangingPunct="1">
        <a:lnSpc>
          <a:spcPct val="90000"/>
        </a:lnSpc>
        <a:spcBef>
          <a:spcPts val="2362"/>
        </a:spcBef>
        <a:buFont typeface="Arial" panose="020B0604020202020204" pitchFamily="34" charset="0"/>
        <a:buChar char="•"/>
        <a:defRPr sz="9449" kern="1200">
          <a:solidFill>
            <a:schemeClr val="tx1"/>
          </a:solidFill>
          <a:latin typeface="+mn-lt"/>
          <a:ea typeface="+mn-ea"/>
          <a:cs typeface="+mn-cs"/>
        </a:defRPr>
      </a:lvl3pPr>
      <a:lvl4pPr marL="75598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4pPr>
      <a:lvl5pPr marL="97197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5pPr>
      <a:lvl6pPr marL="118797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6pPr>
      <a:lvl7pPr marL="140396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7pPr>
      <a:lvl8pPr marL="161996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8pPr>
      <a:lvl9pPr marL="183595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9pPr>
    </p:bodyStyle>
    <p:otherStyle>
      <a:defPPr>
        <a:defRPr lang="en-US"/>
      </a:defPPr>
      <a:lvl1pPr marL="0" algn="l" defTabSz="4319900" rtl="0" eaLnBrk="1" latinLnBrk="0" hangingPunct="1">
        <a:defRPr sz="8504" kern="1200">
          <a:solidFill>
            <a:schemeClr val="tx1"/>
          </a:solidFill>
          <a:latin typeface="+mn-lt"/>
          <a:ea typeface="+mn-ea"/>
          <a:cs typeface="+mn-cs"/>
        </a:defRPr>
      </a:lvl1pPr>
      <a:lvl2pPr marL="2159950" algn="l" defTabSz="4319900" rtl="0" eaLnBrk="1" latinLnBrk="0" hangingPunct="1">
        <a:defRPr sz="8504" kern="1200">
          <a:solidFill>
            <a:schemeClr val="tx1"/>
          </a:solidFill>
          <a:latin typeface="+mn-lt"/>
          <a:ea typeface="+mn-ea"/>
          <a:cs typeface="+mn-cs"/>
        </a:defRPr>
      </a:lvl2pPr>
      <a:lvl3pPr marL="4319900" algn="l" defTabSz="4319900" rtl="0" eaLnBrk="1" latinLnBrk="0" hangingPunct="1">
        <a:defRPr sz="8504" kern="1200">
          <a:solidFill>
            <a:schemeClr val="tx1"/>
          </a:solidFill>
          <a:latin typeface="+mn-lt"/>
          <a:ea typeface="+mn-ea"/>
          <a:cs typeface="+mn-cs"/>
        </a:defRPr>
      </a:lvl3pPr>
      <a:lvl4pPr marL="6479850" algn="l" defTabSz="4319900" rtl="0" eaLnBrk="1" latinLnBrk="0" hangingPunct="1">
        <a:defRPr sz="8504" kern="1200">
          <a:solidFill>
            <a:schemeClr val="tx1"/>
          </a:solidFill>
          <a:latin typeface="+mn-lt"/>
          <a:ea typeface="+mn-ea"/>
          <a:cs typeface="+mn-cs"/>
        </a:defRPr>
      </a:lvl4pPr>
      <a:lvl5pPr marL="8639800" algn="l" defTabSz="4319900" rtl="0" eaLnBrk="1" latinLnBrk="0" hangingPunct="1">
        <a:defRPr sz="8504" kern="1200">
          <a:solidFill>
            <a:schemeClr val="tx1"/>
          </a:solidFill>
          <a:latin typeface="+mn-lt"/>
          <a:ea typeface="+mn-ea"/>
          <a:cs typeface="+mn-cs"/>
        </a:defRPr>
      </a:lvl5pPr>
      <a:lvl6pPr marL="10799750" algn="l" defTabSz="4319900" rtl="0" eaLnBrk="1" latinLnBrk="0" hangingPunct="1">
        <a:defRPr sz="8504" kern="1200">
          <a:solidFill>
            <a:schemeClr val="tx1"/>
          </a:solidFill>
          <a:latin typeface="+mn-lt"/>
          <a:ea typeface="+mn-ea"/>
          <a:cs typeface="+mn-cs"/>
        </a:defRPr>
      </a:lvl6pPr>
      <a:lvl7pPr marL="12959700" algn="l" defTabSz="4319900" rtl="0" eaLnBrk="1" latinLnBrk="0" hangingPunct="1">
        <a:defRPr sz="8504" kern="1200">
          <a:solidFill>
            <a:schemeClr val="tx1"/>
          </a:solidFill>
          <a:latin typeface="+mn-lt"/>
          <a:ea typeface="+mn-ea"/>
          <a:cs typeface="+mn-cs"/>
        </a:defRPr>
      </a:lvl7pPr>
      <a:lvl8pPr marL="15119650" algn="l" defTabSz="4319900" rtl="0" eaLnBrk="1" latinLnBrk="0" hangingPunct="1">
        <a:defRPr sz="8504" kern="1200">
          <a:solidFill>
            <a:schemeClr val="tx1"/>
          </a:solidFill>
          <a:latin typeface="+mn-lt"/>
          <a:ea typeface="+mn-ea"/>
          <a:cs typeface="+mn-cs"/>
        </a:defRPr>
      </a:lvl8pPr>
      <a:lvl9pPr marL="17279600" algn="l" defTabSz="4319900" rtl="0" eaLnBrk="1" latinLnBrk="0" hangingPunct="1">
        <a:defRPr sz="850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0" r="-30000"/>
          </a:stretch>
        </a:blipFill>
        <a:effectLst/>
      </p:bgPr>
    </p:bg>
    <p:spTree>
      <p:nvGrpSpPr>
        <p:cNvPr id="1" name=""/>
        <p:cNvGrpSpPr/>
        <p:nvPr/>
      </p:nvGrpSpPr>
      <p:grpSpPr>
        <a:xfrm>
          <a:off x="0" y="0"/>
          <a:ext cx="0" cy="0"/>
          <a:chOff x="0" y="0"/>
          <a:chExt cx="0" cy="0"/>
        </a:xfrm>
      </p:grpSpPr>
      <p:sp>
        <p:nvSpPr>
          <p:cNvPr id="25" name="Text Placeholder 5">
            <a:extLst>
              <a:ext uri="{FF2B5EF4-FFF2-40B4-BE49-F238E27FC236}">
                <a16:creationId xmlns:a16="http://schemas.microsoft.com/office/drawing/2014/main" id="{B2C25681-95AF-45D0-852E-DC3E00E2FDFE}"/>
              </a:ext>
            </a:extLst>
          </p:cNvPr>
          <p:cNvSpPr txBox="1"/>
          <p:nvPr/>
        </p:nvSpPr>
        <p:spPr>
          <a:xfrm>
            <a:off x="4598725" y="660367"/>
            <a:ext cx="34198559" cy="2396334"/>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rtl="0">
              <a:spcBef>
                <a:spcPts val="0"/>
              </a:spcBef>
              <a:spcAft>
                <a:spcPts val="0"/>
              </a:spcAft>
            </a:pPr>
            <a:r>
              <a:rPr lang="en-TT" sz="8000" b="1" i="0" u="none" strike="noStrike" dirty="0">
                <a:solidFill>
                  <a:srgbClr val="C00000"/>
                </a:solidFill>
                <a:effectLst/>
                <a:latin typeface="Calibri" panose="020F0502020204030204" pitchFamily="34" charset="0"/>
              </a:rPr>
              <a:t>Barriers and Associated Factors Affecting the Uptake of Cataract Surgery Among the Adult Population Age Forty and Over in Trinidad and Tobago </a:t>
            </a:r>
          </a:p>
          <a:p>
            <a:br>
              <a:rPr lang="en-TT" sz="3200" dirty="0"/>
            </a:br>
            <a:endParaRPr lang="en-US" sz="8800" dirty="0">
              <a:solidFill>
                <a:srgbClr val="C00000"/>
              </a:solidFill>
              <a:latin typeface="Calibri" panose="020F0502020204030204" pitchFamily="34" charset="0"/>
              <a:cs typeface="Calibri" panose="020F0502020204030204" pitchFamily="34" charset="0"/>
            </a:endParaRPr>
          </a:p>
        </p:txBody>
      </p:sp>
      <p:sp>
        <p:nvSpPr>
          <p:cNvPr id="54"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41" y="21349824"/>
            <a:ext cx="12600000" cy="860400"/>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Conclusion</a:t>
            </a:r>
          </a:p>
        </p:txBody>
      </p:sp>
      <p:sp>
        <p:nvSpPr>
          <p:cNvPr id="10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41" y="26714757"/>
            <a:ext cx="12600000" cy="710001"/>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3200" b="1" dirty="0">
                <a:solidFill>
                  <a:schemeClr val="bg1"/>
                </a:solidFill>
              </a:rPr>
              <a:t>References</a:t>
            </a:r>
          </a:p>
        </p:txBody>
      </p:sp>
      <p:sp>
        <p:nvSpPr>
          <p:cNvPr id="109"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41" y="29792564"/>
            <a:ext cx="12600000" cy="710001"/>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3200" b="1" dirty="0">
                <a:solidFill>
                  <a:schemeClr val="bg1"/>
                </a:solidFill>
              </a:rPr>
              <a:t>Acknowledgments</a:t>
            </a:r>
          </a:p>
        </p:txBody>
      </p:sp>
      <p:sp>
        <p:nvSpPr>
          <p:cNvPr id="30" name="Rectangle 10">
            <a:extLst>
              <a:ext uri="{FF2B5EF4-FFF2-40B4-BE49-F238E27FC236}">
                <a16:creationId xmlns:a16="http://schemas.microsoft.com/office/drawing/2014/main" id="{10661D15-FEEC-48A3-BE53-98D164F2C69C}"/>
              </a:ext>
            </a:extLst>
          </p:cNvPr>
          <p:cNvSpPr>
            <a:spLocks noChangeArrowheads="1"/>
          </p:cNvSpPr>
          <p:nvPr/>
        </p:nvSpPr>
        <p:spPr bwMode="auto">
          <a:xfrm>
            <a:off x="1191844" y="22275214"/>
            <a:ext cx="12600000" cy="968814"/>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Methodology</a:t>
            </a:r>
          </a:p>
        </p:txBody>
      </p:sp>
      <p:sp>
        <p:nvSpPr>
          <p:cNvPr id="112" name="Rectangle 10"/>
          <p:cNvSpPr>
            <a:spLocks noChangeArrowheads="1"/>
          </p:cNvSpPr>
          <p:nvPr/>
        </p:nvSpPr>
        <p:spPr bwMode="auto">
          <a:xfrm>
            <a:off x="1197029" y="7367906"/>
            <a:ext cx="12600000" cy="883985"/>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Introduction</a:t>
            </a:r>
          </a:p>
        </p:txBody>
      </p:sp>
      <p:sp>
        <p:nvSpPr>
          <p:cNvPr id="114" name="Rectangle 10"/>
          <p:cNvSpPr>
            <a:spLocks noChangeArrowheads="1"/>
          </p:cNvSpPr>
          <p:nvPr/>
        </p:nvSpPr>
        <p:spPr bwMode="auto">
          <a:xfrm>
            <a:off x="1191844" y="13743364"/>
            <a:ext cx="12600000" cy="883985"/>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Objectives</a:t>
            </a:r>
          </a:p>
        </p:txBody>
      </p:sp>
      <p:sp>
        <p:nvSpPr>
          <p:cNvPr id="15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41" y="7381571"/>
            <a:ext cx="12600000" cy="860400"/>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Discussion</a:t>
            </a:r>
          </a:p>
        </p:txBody>
      </p:sp>
      <p:cxnSp>
        <p:nvCxnSpPr>
          <p:cNvPr id="6" name="Straight Connector 5">
            <a:extLst>
              <a:ext uri="{FF2B5EF4-FFF2-40B4-BE49-F238E27FC236}">
                <a16:creationId xmlns:a16="http://schemas.microsoft.com/office/drawing/2014/main" id="{9C419659-7742-4DA5-B78C-C3B13ECD18A0}"/>
              </a:ext>
            </a:extLst>
          </p:cNvPr>
          <p:cNvCxnSpPr/>
          <p:nvPr/>
        </p:nvCxnSpPr>
        <p:spPr>
          <a:xfrm>
            <a:off x="487991" y="6527800"/>
            <a:ext cx="41699246"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10">
            <a:extLst>
              <a:ext uri="{FF2B5EF4-FFF2-40B4-BE49-F238E27FC236}">
                <a16:creationId xmlns:a16="http://schemas.microsoft.com/office/drawing/2014/main" id="{8348BC79-9860-76D3-2D97-C05F6C112318}"/>
              </a:ext>
            </a:extLst>
          </p:cNvPr>
          <p:cNvSpPr>
            <a:spLocks noChangeArrowheads="1"/>
          </p:cNvSpPr>
          <p:nvPr/>
        </p:nvSpPr>
        <p:spPr bwMode="auto">
          <a:xfrm>
            <a:off x="15201956" y="7360793"/>
            <a:ext cx="12600000" cy="883985"/>
          </a:xfrm>
          <a:prstGeom prst="rect">
            <a:avLst/>
          </a:prstGeom>
          <a:solidFill>
            <a:srgbClr val="1482A5"/>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chemeClr val="bg1"/>
                </a:solidFill>
              </a:rPr>
              <a:t>Results</a:t>
            </a:r>
          </a:p>
        </p:txBody>
      </p:sp>
      <p:pic>
        <p:nvPicPr>
          <p:cNvPr id="1026" name="Picture 2">
            <a:extLst>
              <a:ext uri="{FF2B5EF4-FFF2-40B4-BE49-F238E27FC236}">
                <a16:creationId xmlns:a16="http://schemas.microsoft.com/office/drawing/2014/main" id="{2A0E2994-46BF-A659-634E-1D7DA7E2D9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41947" y="1899569"/>
            <a:ext cx="4640489" cy="42898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CD5ED56-DB21-E442-4A99-C0D4936CF3C1}"/>
              </a:ext>
            </a:extLst>
          </p:cNvPr>
          <p:cNvSpPr txBox="1"/>
          <p:nvPr/>
        </p:nvSpPr>
        <p:spPr>
          <a:xfrm>
            <a:off x="6632177" y="3455580"/>
            <a:ext cx="30131657" cy="2213426"/>
          </a:xfrm>
          <a:prstGeom prst="rect">
            <a:avLst/>
          </a:prstGeom>
          <a:noFill/>
        </p:spPr>
        <p:txBody>
          <a:bodyPr wrap="square">
            <a:spAutoFit/>
          </a:bodyPr>
          <a:lstStyle/>
          <a:p>
            <a:pPr algn="ctr" rtl="0">
              <a:spcBef>
                <a:spcPts val="0"/>
              </a:spcBef>
              <a:spcAft>
                <a:spcPts val="0"/>
              </a:spcAft>
            </a:pPr>
            <a:r>
              <a:rPr lang="en-TT" sz="4800" b="1" i="0" u="none" strike="noStrike" dirty="0">
                <a:solidFill>
                  <a:srgbClr val="000000"/>
                </a:solidFill>
                <a:effectLst/>
                <a:latin typeface="+mj-lt"/>
              </a:rPr>
              <a:t>Patrick Campbell, Kayla </a:t>
            </a:r>
            <a:r>
              <a:rPr lang="en-TT" sz="4800" b="1" i="0" u="none" strike="noStrike" dirty="0" err="1">
                <a:solidFill>
                  <a:srgbClr val="000000"/>
                </a:solidFill>
                <a:effectLst/>
                <a:latin typeface="+mj-lt"/>
              </a:rPr>
              <a:t>Carreira</a:t>
            </a:r>
            <a:r>
              <a:rPr lang="en-TT" sz="4800" b="1" i="0" u="none" strike="noStrike" dirty="0">
                <a:solidFill>
                  <a:srgbClr val="000000"/>
                </a:solidFill>
                <a:effectLst/>
                <a:latin typeface="+mj-lt"/>
              </a:rPr>
              <a:t>, Graham Carvalho, Kirstin Charles, Tiffany </a:t>
            </a:r>
            <a:r>
              <a:rPr lang="en-TT" sz="4800" b="1" i="0" u="none" strike="noStrike" dirty="0" err="1">
                <a:solidFill>
                  <a:srgbClr val="000000"/>
                </a:solidFill>
                <a:effectLst/>
                <a:latin typeface="+mj-lt"/>
              </a:rPr>
              <a:t>Chatoo</a:t>
            </a:r>
            <a:r>
              <a:rPr lang="en-TT" sz="4800" b="1" i="0" u="none" strike="noStrike" dirty="0">
                <a:solidFill>
                  <a:srgbClr val="000000"/>
                </a:solidFill>
                <a:effectLst/>
                <a:latin typeface="+mj-lt"/>
              </a:rPr>
              <a:t>, Alyssa Chin </a:t>
            </a:r>
            <a:r>
              <a:rPr lang="en-TT" sz="4800" b="1" i="0" u="none" strike="noStrike" dirty="0" err="1">
                <a:solidFill>
                  <a:srgbClr val="000000"/>
                </a:solidFill>
                <a:effectLst/>
                <a:latin typeface="+mj-lt"/>
              </a:rPr>
              <a:t>Aleong</a:t>
            </a:r>
            <a:r>
              <a:rPr lang="en-TT" sz="4800" b="1" i="0" u="none" strike="noStrike" dirty="0">
                <a:solidFill>
                  <a:srgbClr val="000000"/>
                </a:solidFill>
                <a:effectLst/>
                <a:latin typeface="+mj-lt"/>
              </a:rPr>
              <a:t>, Stefan Choy, Angelina Christopher, </a:t>
            </a:r>
            <a:r>
              <a:rPr lang="en-TT" sz="4800" b="1" i="0" u="none" strike="noStrike" dirty="0" err="1">
                <a:solidFill>
                  <a:srgbClr val="000000"/>
                </a:solidFill>
                <a:effectLst/>
                <a:latin typeface="+mj-lt"/>
              </a:rPr>
              <a:t>Dr.</a:t>
            </a:r>
            <a:r>
              <a:rPr lang="en-TT" sz="4800" b="1" i="0" u="none" strike="noStrike" dirty="0">
                <a:solidFill>
                  <a:srgbClr val="000000"/>
                </a:solidFill>
                <a:effectLst/>
                <a:latin typeface="+mj-lt"/>
              </a:rPr>
              <a:t> Kingsley K Ekemiri</a:t>
            </a:r>
            <a:r>
              <a:rPr lang="en-TT" sz="4800" b="1" i="0" u="none" strike="noStrike" baseline="30000" dirty="0">
                <a:solidFill>
                  <a:srgbClr val="000000"/>
                </a:solidFill>
                <a:effectLst/>
                <a:latin typeface="+mj-lt"/>
              </a:rPr>
              <a:t>1</a:t>
            </a:r>
            <a:endParaRPr lang="en-TT" sz="4800" b="0" dirty="0">
              <a:effectLst/>
              <a:latin typeface="+mj-lt"/>
            </a:endParaRPr>
          </a:p>
          <a:p>
            <a:pPr algn="ctr" rtl="0">
              <a:spcBef>
                <a:spcPts val="720"/>
              </a:spcBef>
              <a:spcAft>
                <a:spcPts val="0"/>
              </a:spcAft>
            </a:pPr>
            <a:r>
              <a:rPr lang="en-TT" sz="3600" b="1" i="0" u="none" strike="noStrike" baseline="30000" dirty="0">
                <a:solidFill>
                  <a:srgbClr val="000000"/>
                </a:solidFill>
                <a:effectLst/>
                <a:latin typeface="+mj-lt"/>
              </a:rPr>
              <a:t>1</a:t>
            </a:r>
            <a:r>
              <a:rPr lang="en-TT" sz="3600" b="0" i="0" u="none" strike="noStrike" dirty="0">
                <a:solidFill>
                  <a:srgbClr val="000000"/>
                </a:solidFill>
                <a:effectLst/>
                <a:latin typeface="+mj-lt"/>
              </a:rPr>
              <a:t>Department of Clinical Surgical Science, Faculty of Medical Sciences, The UWI </a:t>
            </a:r>
            <a:endParaRPr lang="en-TT" sz="3600" b="0" dirty="0">
              <a:effectLst/>
              <a:latin typeface="+mj-lt"/>
            </a:endParaRPr>
          </a:p>
        </p:txBody>
      </p:sp>
      <p:sp>
        <p:nvSpPr>
          <p:cNvPr id="9" name="TextBox 8">
            <a:extLst>
              <a:ext uri="{FF2B5EF4-FFF2-40B4-BE49-F238E27FC236}">
                <a16:creationId xmlns:a16="http://schemas.microsoft.com/office/drawing/2014/main" id="{D83AA305-045E-BAE2-66BB-19C57C03A89D}"/>
              </a:ext>
            </a:extLst>
          </p:cNvPr>
          <p:cNvSpPr txBox="1"/>
          <p:nvPr/>
        </p:nvSpPr>
        <p:spPr>
          <a:xfrm>
            <a:off x="1197029" y="8555679"/>
            <a:ext cx="12594819" cy="4524315"/>
          </a:xfrm>
          <a:prstGeom prst="rect">
            <a:avLst/>
          </a:prstGeom>
          <a:noFill/>
        </p:spPr>
        <p:txBody>
          <a:bodyPr wrap="square">
            <a:spAutoFit/>
          </a:bodyPr>
          <a:lstStyle/>
          <a:p>
            <a:pPr algn="just" rtl="0">
              <a:spcAft>
                <a:spcPts val="0"/>
              </a:spcAft>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Untreated cataract worsens over time which can result in severe vision impairment, leading to blindness thereby contributing to the limitations in the overall functioning of an individual.</a:t>
            </a:r>
          </a:p>
          <a:p>
            <a:pPr algn="just" rtl="0">
              <a:spcAft>
                <a:spcPts val="0"/>
              </a:spcAft>
            </a:pPr>
            <a:endParaRPr lang="en-TT" sz="3600" b="0" dirty="0">
              <a:effectLst/>
              <a:latin typeface="Times New Roman" panose="02020603050405020304" pitchFamily="18" charset="0"/>
              <a:cs typeface="Times New Roman" panose="02020603050405020304" pitchFamily="18" charset="0"/>
            </a:endParaRPr>
          </a:p>
          <a:p>
            <a:pPr algn="just" rtl="0">
              <a:spcAft>
                <a:spcPts val="0"/>
              </a:spcAft>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Cataract extraction can greatly improve one’s vision and by extension quality of life (QoL). However, the uptake of cataract surgery is affected by barriers such as affordability, and poor accessibility and availability.</a:t>
            </a:r>
            <a:endParaRPr lang="en-TT" sz="3600" b="0" dirty="0">
              <a:effectLst/>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A92C475D-D851-D578-C5A1-966C452AA6E0}"/>
              </a:ext>
            </a:extLst>
          </p:cNvPr>
          <p:cNvSpPr txBox="1"/>
          <p:nvPr/>
        </p:nvSpPr>
        <p:spPr>
          <a:xfrm>
            <a:off x="1197027" y="15063921"/>
            <a:ext cx="12594818" cy="6740307"/>
          </a:xfrm>
          <a:prstGeom prst="rect">
            <a:avLst/>
          </a:prstGeom>
          <a:noFill/>
        </p:spPr>
        <p:txBody>
          <a:bodyPr wrap="square">
            <a:spAutoFit/>
          </a:bodyPr>
          <a:lstStyle/>
          <a:p>
            <a:pPr marL="457200" indent="-457200" algn="just" rtl="0" fontAlgn="base">
              <a:spcBef>
                <a:spcPts val="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To assess the self-perceived barriers impacting cataract surgery uptake among Trinidad and Tobago’s (T&amp;T’s) population aged ≥ 40. </a:t>
            </a:r>
          </a:p>
          <a:p>
            <a:pPr algn="just" rtl="0" fontAlgn="base">
              <a:spcBef>
                <a:spcPts val="0"/>
              </a:spcBef>
              <a:spcAft>
                <a:spcPts val="0"/>
              </a:spcAft>
            </a:pPr>
            <a:endParaRPr lang="en-TT" sz="3600" b="0" i="0" u="none" strike="noStrike" dirty="0">
              <a:solidFill>
                <a:srgbClr val="000000"/>
              </a:solidFill>
              <a:effectLst/>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To examine the association of these barriers in relation to sociodemographic factors, including:</a:t>
            </a:r>
          </a:p>
          <a:p>
            <a:pPr marL="1371600" algn="just" rtl="0" fontAlgn="base">
              <a:spcBef>
                <a:spcPts val="0"/>
              </a:spcBef>
              <a:spcAft>
                <a:spcPts val="0"/>
              </a:spcAft>
            </a:pPr>
            <a:endParaRPr lang="en-TT" sz="3600" i="0" u="none" strike="noStrike" dirty="0">
              <a:solidFill>
                <a:srgbClr val="000000"/>
              </a:solidFill>
              <a:latin typeface="Times New Roman" panose="02020603050405020304" pitchFamily="18" charset="0"/>
              <a:cs typeface="Times New Roman" panose="02020603050405020304" pitchFamily="18" charset="0"/>
            </a:endParaRPr>
          </a:p>
          <a:p>
            <a:pPr marL="1943100" indent="-571500" algn="just" rtl="0" fontAlgn="base">
              <a:spcBef>
                <a:spcPts val="0"/>
              </a:spcBef>
              <a:spcAft>
                <a:spcPts val="0"/>
              </a:spcAft>
              <a:buFont typeface="+mj-lt"/>
              <a:buAutoNum type="romanUcPeriod"/>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 Region resided in T&amp;T</a:t>
            </a:r>
          </a:p>
          <a:p>
            <a:pPr marL="1943100" indent="-571500" algn="just" rtl="0" fontAlgn="base">
              <a:spcBef>
                <a:spcPts val="0"/>
              </a:spcBef>
              <a:spcAft>
                <a:spcPts val="0"/>
              </a:spcAft>
              <a:buFont typeface="+mj-lt"/>
              <a:buAutoNum type="romanUcPeriod"/>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 Community (urban/ rural) </a:t>
            </a:r>
          </a:p>
          <a:p>
            <a:pPr marL="1943100" indent="-571500" algn="just" rtl="0" fontAlgn="base">
              <a:spcBef>
                <a:spcPts val="0"/>
              </a:spcBef>
              <a:spcAft>
                <a:spcPts val="0"/>
              </a:spcAft>
              <a:buFont typeface="+mj-lt"/>
              <a:buAutoNum type="romanUcPeriod"/>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 Age </a:t>
            </a:r>
          </a:p>
          <a:p>
            <a:pPr marL="1943100" indent="-571500" algn="just" rtl="0" fontAlgn="base">
              <a:spcBef>
                <a:spcPts val="0"/>
              </a:spcBef>
              <a:spcAft>
                <a:spcPts val="0"/>
              </a:spcAft>
              <a:buFont typeface="+mj-lt"/>
              <a:buAutoNum type="romanUcPeriod"/>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 Gender </a:t>
            </a:r>
          </a:p>
          <a:p>
            <a:pPr marL="1943100" indent="-571500" algn="just" rtl="0" fontAlgn="base">
              <a:spcBef>
                <a:spcPts val="0"/>
              </a:spcBef>
              <a:spcAft>
                <a:spcPts val="0"/>
              </a:spcAft>
              <a:buFont typeface="+mj-lt"/>
              <a:buAutoNum type="romanUcPeriod"/>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 Ethnicity</a:t>
            </a:r>
          </a:p>
        </p:txBody>
      </p:sp>
      <p:sp>
        <p:nvSpPr>
          <p:cNvPr id="13" name="TextBox 12">
            <a:extLst>
              <a:ext uri="{FF2B5EF4-FFF2-40B4-BE49-F238E27FC236}">
                <a16:creationId xmlns:a16="http://schemas.microsoft.com/office/drawing/2014/main" id="{BA055859-39BD-4567-951D-E4A2121B9CEF}"/>
              </a:ext>
            </a:extLst>
          </p:cNvPr>
          <p:cNvSpPr txBox="1"/>
          <p:nvPr/>
        </p:nvSpPr>
        <p:spPr>
          <a:xfrm>
            <a:off x="1191845" y="23715014"/>
            <a:ext cx="12600000" cy="4893647"/>
          </a:xfrm>
          <a:prstGeom prst="rect">
            <a:avLst/>
          </a:prstGeom>
          <a:noFill/>
        </p:spPr>
        <p:txBody>
          <a:bodyPr wrap="square">
            <a:spAutoFit/>
          </a:bodyPr>
          <a:lstStyle/>
          <a:p>
            <a:pPr marL="457200" indent="-457200" algn="just" rtl="0" fontAlgn="base">
              <a:spcBef>
                <a:spcPts val="240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A </a:t>
            </a:r>
            <a:r>
              <a:rPr lang="en-TT" sz="3600" b="0" u="none" strike="noStrike" dirty="0">
                <a:effectLst/>
                <a:latin typeface="Times New Roman" panose="02020603050405020304" pitchFamily="18" charset="0"/>
                <a:cs typeface="Times New Roman" panose="02020603050405020304" pitchFamily="18" charset="0"/>
              </a:rPr>
              <a:t>prospective, cross-sectional </a:t>
            </a:r>
            <a:r>
              <a:rPr lang="en-TT" sz="3600" b="0" i="0" u="none" strike="noStrike" dirty="0">
                <a:solidFill>
                  <a:srgbClr val="000000"/>
                </a:solidFill>
                <a:effectLst/>
                <a:latin typeface="Times New Roman" panose="02020603050405020304" pitchFamily="18" charset="0"/>
                <a:cs typeface="Times New Roman" panose="02020603050405020304" pitchFamily="18" charset="0"/>
              </a:rPr>
              <a:t>study was conducted amongst T&amp;T's adult population aged ≥ 40.</a:t>
            </a:r>
          </a:p>
          <a:p>
            <a:pPr marL="457200" indent="-457200" algn="just" rtl="0" fontAlgn="base">
              <a:spcBef>
                <a:spcPts val="240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Data was collected using electronic and physical questionnaires.</a:t>
            </a:r>
          </a:p>
          <a:p>
            <a:pPr marL="457200" indent="-457200" algn="just" rtl="0" fontAlgn="base">
              <a:spcBef>
                <a:spcPts val="240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Convenient sampling was used as 531 responses were collected from the general public.</a:t>
            </a:r>
          </a:p>
          <a:p>
            <a:pPr marL="457200" indent="-457200" algn="just" rtl="0" fontAlgn="base">
              <a:spcBef>
                <a:spcPts val="240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Data analysis was conducted using SPSS, IBM, version 28.0.1.0. Descriptive statistics and chi-square tests were employed. </a:t>
            </a:r>
          </a:p>
        </p:txBody>
      </p:sp>
      <p:sp>
        <p:nvSpPr>
          <p:cNvPr id="18" name="Rounded Rectangle 17">
            <a:extLst>
              <a:ext uri="{FF2B5EF4-FFF2-40B4-BE49-F238E27FC236}">
                <a16:creationId xmlns:a16="http://schemas.microsoft.com/office/drawing/2014/main" id="{D6C9381E-F384-A234-D14D-84BE3019D8F6}"/>
              </a:ext>
            </a:extLst>
          </p:cNvPr>
          <p:cNvSpPr/>
          <p:nvPr/>
        </p:nvSpPr>
        <p:spPr>
          <a:xfrm>
            <a:off x="1514770" y="29273887"/>
            <a:ext cx="11954149" cy="1340581"/>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B322B2C-EDA3-EFAC-2EE8-3B17CCE70ECE}"/>
              </a:ext>
            </a:extLst>
          </p:cNvPr>
          <p:cNvSpPr txBox="1"/>
          <p:nvPr/>
        </p:nvSpPr>
        <p:spPr>
          <a:xfrm>
            <a:off x="2789217" y="29405568"/>
            <a:ext cx="9405256" cy="1077218"/>
          </a:xfrm>
          <a:prstGeom prst="rect">
            <a:avLst/>
          </a:prstGeom>
          <a:noFill/>
        </p:spPr>
        <p:txBody>
          <a:bodyPr wrap="square">
            <a:spAutoFit/>
          </a:bodyPr>
          <a:lstStyle/>
          <a:p>
            <a:pPr algn="ctr" rtl="0">
              <a:spcBef>
                <a:spcPts val="0"/>
              </a:spcBef>
              <a:spcAft>
                <a:spcPts val="0"/>
              </a:spcAft>
            </a:pPr>
            <a:r>
              <a:rPr lang="en-TT" sz="3200" b="0" i="1" u="none" strike="noStrike" dirty="0">
                <a:solidFill>
                  <a:srgbClr val="000000"/>
                </a:solidFill>
                <a:effectLst/>
                <a:latin typeface="Times New Roman" panose="02020603050405020304" pitchFamily="18" charset="0"/>
                <a:cs typeface="Times New Roman" panose="02020603050405020304" pitchFamily="18" charset="0"/>
              </a:rPr>
              <a:t>Ethical Approval: UWI Ethics Committee </a:t>
            </a:r>
            <a:endParaRPr lang="en-TT" sz="3200" b="0" dirty="0">
              <a:effectLst/>
              <a:latin typeface="Times New Roman" panose="02020603050405020304" pitchFamily="18" charset="0"/>
              <a:cs typeface="Times New Roman" panose="02020603050405020304" pitchFamily="18" charset="0"/>
            </a:endParaRPr>
          </a:p>
          <a:p>
            <a:pPr algn="ctr" rtl="0">
              <a:spcBef>
                <a:spcPts val="0"/>
              </a:spcBef>
              <a:spcAft>
                <a:spcPts val="0"/>
              </a:spcAft>
            </a:pPr>
            <a:r>
              <a:rPr lang="en-TT" sz="3200" b="0" i="1" u="none" strike="noStrike" dirty="0">
                <a:solidFill>
                  <a:srgbClr val="000000"/>
                </a:solidFill>
                <a:effectLst/>
                <a:latin typeface="Times New Roman" panose="02020603050405020304" pitchFamily="18" charset="0"/>
                <a:cs typeface="Times New Roman" panose="02020603050405020304" pitchFamily="18" charset="0"/>
              </a:rPr>
              <a:t>(Ref: CREC-SA.1255/11/2021)</a:t>
            </a:r>
            <a:endParaRPr lang="en-TT" sz="3200" b="0" dirty="0">
              <a:effectLst/>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1895D4D5-32E2-AD5F-DB3C-515D78FACFD3}"/>
              </a:ext>
            </a:extLst>
          </p:cNvPr>
          <p:cNvSpPr txBox="1"/>
          <p:nvPr/>
        </p:nvSpPr>
        <p:spPr>
          <a:xfrm>
            <a:off x="15300319" y="8648318"/>
            <a:ext cx="12600000" cy="1200329"/>
          </a:xfrm>
          <a:prstGeom prst="rect">
            <a:avLst/>
          </a:prstGeom>
          <a:noFill/>
        </p:spPr>
        <p:txBody>
          <a:bodyPr wrap="square">
            <a:spAutoFit/>
          </a:bodyPr>
          <a:lstStyle/>
          <a:p>
            <a:pPr marL="457200" indent="-457200" algn="just" rtl="0" fontAlgn="base">
              <a:spcBef>
                <a:spcPts val="0"/>
              </a:spcBef>
              <a:spcAft>
                <a:spcPts val="0"/>
              </a:spcAft>
              <a:buFont typeface="Arial" panose="020B0604020202020204" pitchFamily="34" charset="0"/>
              <a:buChar char="•"/>
            </a:pPr>
            <a:r>
              <a:rPr lang="en-TT" sz="3600" b="1" i="0" u="none" strike="noStrike" dirty="0">
                <a:solidFill>
                  <a:srgbClr val="000000"/>
                </a:solidFill>
                <a:effectLst/>
                <a:latin typeface="Times New Roman" panose="02020603050405020304" pitchFamily="18" charset="0"/>
                <a:cs typeface="Times New Roman" panose="02020603050405020304" pitchFamily="18" charset="0"/>
              </a:rPr>
              <a:t>n = 531</a:t>
            </a:r>
            <a:r>
              <a:rPr lang="en-TT" sz="3600" b="0" i="0" u="none" strike="noStrike" dirty="0">
                <a:solidFill>
                  <a:srgbClr val="000000"/>
                </a:solidFill>
                <a:effectLst/>
                <a:latin typeface="Times New Roman" panose="02020603050405020304" pitchFamily="18" charset="0"/>
                <a:cs typeface="Times New Roman" panose="02020603050405020304" pitchFamily="18" charset="0"/>
              </a:rPr>
              <a:t>; (184 Males, 347 Females)</a:t>
            </a:r>
          </a:p>
          <a:p>
            <a:pPr marL="457200" indent="-457200" algn="just" rtl="0" fontAlgn="base">
              <a:spcBef>
                <a:spcPts val="0"/>
              </a:spcBef>
              <a:spcAft>
                <a:spcPts val="0"/>
              </a:spcAft>
              <a:buFont typeface="Arial" panose="020B0604020202020204" pitchFamily="34" charset="0"/>
              <a:buChar char="•"/>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Prevalence of cataract: 18.1 % (39 Males, 57 Females)</a:t>
            </a:r>
          </a:p>
        </p:txBody>
      </p:sp>
      <p:sp>
        <p:nvSpPr>
          <p:cNvPr id="24" name="TextBox 23">
            <a:extLst>
              <a:ext uri="{FF2B5EF4-FFF2-40B4-BE49-F238E27FC236}">
                <a16:creationId xmlns:a16="http://schemas.microsoft.com/office/drawing/2014/main" id="{3086F47D-F4D1-8CFC-92B1-18D949C1F6FE}"/>
              </a:ext>
            </a:extLst>
          </p:cNvPr>
          <p:cNvSpPr txBox="1"/>
          <p:nvPr/>
        </p:nvSpPr>
        <p:spPr>
          <a:xfrm>
            <a:off x="15019925" y="10309700"/>
            <a:ext cx="12635378" cy="1138773"/>
          </a:xfrm>
          <a:prstGeom prst="rect">
            <a:avLst/>
          </a:prstGeom>
          <a:noFill/>
        </p:spPr>
        <p:txBody>
          <a:bodyPr wrap="square">
            <a:spAutoFit/>
          </a:bodyPr>
          <a:lstStyle/>
          <a:p>
            <a:pPr algn="just" rtl="0">
              <a:spcBef>
                <a:spcPts val="0"/>
              </a:spcBef>
              <a:spcAft>
                <a:spcPts val="0"/>
              </a:spcAft>
            </a:pPr>
            <a:r>
              <a:rPr lang="en-TT" sz="3400" b="1" i="0" u="none" strike="noStrike" dirty="0">
                <a:solidFill>
                  <a:srgbClr val="000000"/>
                </a:solidFill>
                <a:effectLst/>
                <a:latin typeface="Times New Roman" panose="02020603050405020304" pitchFamily="18" charset="0"/>
                <a:cs typeface="Times New Roman" panose="02020603050405020304" pitchFamily="18" charset="0"/>
              </a:rPr>
              <a:t>Figure 1: </a:t>
            </a:r>
            <a:r>
              <a:rPr lang="en-TT" sz="3400" b="0" i="0" u="none" strike="noStrike" dirty="0">
                <a:solidFill>
                  <a:srgbClr val="000000"/>
                </a:solidFill>
                <a:effectLst/>
                <a:latin typeface="Times New Roman" panose="02020603050405020304" pitchFamily="18" charset="0"/>
                <a:cs typeface="Times New Roman" panose="02020603050405020304" pitchFamily="18" charset="0"/>
              </a:rPr>
              <a:t>Bar graph showing the self-perceived barriers to obtaining cataract surgery in T&amp;T. </a:t>
            </a:r>
            <a:endParaRPr lang="en-TT" sz="3400" b="0" dirty="0">
              <a:effectLst/>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CCC719B3-65C7-1B7E-CC8F-17165A2F1CC5}"/>
              </a:ext>
            </a:extLst>
          </p:cNvPr>
          <p:cNvSpPr txBox="1"/>
          <p:nvPr/>
        </p:nvSpPr>
        <p:spPr>
          <a:xfrm>
            <a:off x="15201956" y="20687338"/>
            <a:ext cx="12795887" cy="1138773"/>
          </a:xfrm>
          <a:prstGeom prst="rect">
            <a:avLst/>
          </a:prstGeom>
          <a:noFill/>
        </p:spPr>
        <p:txBody>
          <a:bodyPr wrap="square">
            <a:spAutoFit/>
          </a:bodyPr>
          <a:lstStyle/>
          <a:p>
            <a:pPr algn="just" rtl="0">
              <a:spcBef>
                <a:spcPts val="0"/>
              </a:spcBef>
              <a:spcAft>
                <a:spcPts val="0"/>
              </a:spcAft>
            </a:pPr>
            <a:r>
              <a:rPr lang="en-TT" sz="3400" b="1" i="0" u="none" strike="noStrike" dirty="0">
                <a:solidFill>
                  <a:srgbClr val="000000"/>
                </a:solidFill>
                <a:effectLst/>
                <a:latin typeface="Times New Roman" panose="02020603050405020304" pitchFamily="18" charset="0"/>
                <a:cs typeface="Times New Roman" panose="02020603050405020304" pitchFamily="18" charset="0"/>
              </a:rPr>
              <a:t>Figure 2: </a:t>
            </a:r>
            <a:r>
              <a:rPr lang="en-TT" sz="3400" b="0" i="0" u="none" strike="noStrike" dirty="0">
                <a:solidFill>
                  <a:srgbClr val="000000"/>
                </a:solidFill>
                <a:effectLst/>
                <a:latin typeface="Times New Roman" panose="02020603050405020304" pitchFamily="18" charset="0"/>
                <a:cs typeface="Times New Roman" panose="02020603050405020304" pitchFamily="18" charset="0"/>
              </a:rPr>
              <a:t>Associations between barriers to obtaining cataract surgery and sociodemographic factors. </a:t>
            </a:r>
            <a:endParaRPr lang="en-TT" sz="3400" b="0" dirty="0">
              <a:effectLst/>
              <a:latin typeface="Times New Roman" panose="02020603050405020304" pitchFamily="18" charset="0"/>
              <a:cs typeface="Times New Roman" panose="02020603050405020304" pitchFamily="18" charset="0"/>
            </a:endParaRPr>
          </a:p>
        </p:txBody>
      </p:sp>
      <p:pic>
        <p:nvPicPr>
          <p:cNvPr id="1030" name="Picture 6">
            <a:extLst>
              <a:ext uri="{FF2B5EF4-FFF2-40B4-BE49-F238E27FC236}">
                <a16:creationId xmlns:a16="http://schemas.microsoft.com/office/drawing/2014/main" id="{F64002C8-7F62-F23C-6712-4115349517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99001" y="21934979"/>
            <a:ext cx="8877225" cy="1026020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841E9DFA-4782-0CFA-43AA-F0B4F84287B3}"/>
              </a:ext>
            </a:extLst>
          </p:cNvPr>
          <p:cNvSpPr txBox="1"/>
          <p:nvPr/>
        </p:nvSpPr>
        <p:spPr>
          <a:xfrm>
            <a:off x="28861557" y="8220232"/>
            <a:ext cx="13106568" cy="13172837"/>
          </a:xfrm>
          <a:prstGeom prst="rect">
            <a:avLst/>
          </a:prstGeom>
          <a:noFill/>
        </p:spPr>
        <p:txBody>
          <a:bodyPr wrap="square" anchor="ctr">
            <a:spAutoFit/>
          </a:bodyPr>
          <a:lstStyle/>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Of all six barriers to obtaining cataract surgery, finances was the most commonly reported (62.8%). </a:t>
            </a:r>
          </a:p>
          <a:p>
            <a:pPr algn="just" rtl="0" fontAlgn="base">
              <a:spcBef>
                <a:spcPts val="0"/>
              </a:spcBef>
              <a:spcAft>
                <a:spcPts val="0"/>
              </a:spcAft>
            </a:pPr>
            <a:endParaRPr lang="en-TT" sz="3300" i="0" u="none" strike="noStrike" dirty="0">
              <a:solidFill>
                <a:srgbClr val="000000"/>
              </a:solidFill>
              <a:effectLst/>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This coincides with the World Health Organisation's World Report on Vision which stated that affordability was the main barrier affecting eye care utilization in T&amp;T.</a:t>
            </a:r>
          </a:p>
          <a:p>
            <a:pPr marL="457200" indent="-457200" algn="just" rtl="0" fontAlgn="base">
              <a:spcBef>
                <a:spcPts val="0"/>
              </a:spcBef>
              <a:spcAft>
                <a:spcPts val="0"/>
              </a:spcAft>
              <a:buFont typeface="Arial" panose="020B0604020202020204" pitchFamily="34" charset="0"/>
              <a:buChar char="•"/>
            </a:pPr>
            <a:endParaRPr lang="en-TT" sz="3300" dirty="0">
              <a:solidFill>
                <a:srgbClr val="000000"/>
              </a:solidFill>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However, attitudinal barriers were more prevalent compared to physical barriers. </a:t>
            </a:r>
            <a:endParaRPr lang="en-TT" sz="3300" dirty="0">
              <a:solidFill>
                <a:srgbClr val="000000"/>
              </a:solidFill>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endParaRPr lang="en-TT" sz="3300" i="0" u="none" strike="noStrike" dirty="0">
              <a:solidFill>
                <a:srgbClr val="000000"/>
              </a:solidFill>
              <a:effectLst/>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Fear of surgical complications was the most commonly reported attitudinal barrier (43%). </a:t>
            </a:r>
            <a:endParaRPr lang="en-TT" sz="3300" dirty="0">
              <a:solidFill>
                <a:srgbClr val="000000"/>
              </a:solidFill>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endParaRPr lang="en-TT" sz="3300" i="0" u="none" strike="noStrike" dirty="0">
              <a:solidFill>
                <a:srgbClr val="000000"/>
              </a:solidFill>
              <a:effectLst/>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This is consistent with Dhaliwal et al who concluded that, “attitudinal barriers were reported more often, rather than issues of accessibility or cost”, where barriers found in 25-55% of patients included fear of surgery or fear of post-surgical complications.</a:t>
            </a:r>
          </a:p>
          <a:p>
            <a:pPr marL="457200" indent="-457200" algn="just" rtl="0" fontAlgn="base">
              <a:spcBef>
                <a:spcPts val="0"/>
              </a:spcBef>
              <a:spcAft>
                <a:spcPts val="0"/>
              </a:spcAft>
              <a:buFont typeface="Arial" panose="020B0604020202020204" pitchFamily="34" charset="0"/>
              <a:buChar char="•"/>
            </a:pPr>
            <a:endParaRPr lang="en-TT" sz="3300" dirty="0">
              <a:solidFill>
                <a:srgbClr val="000000"/>
              </a:solidFill>
              <a:latin typeface="Times New Roman" panose="02020603050405020304" pitchFamily="18" charset="0"/>
              <a:cs typeface="Times New Roman" panose="02020603050405020304" pitchFamily="18" charset="0"/>
            </a:endParaRPr>
          </a:p>
          <a:p>
            <a:pPr marL="457200" indent="-457200" algn="just" rtl="0" fontAlgn="base">
              <a:spcBef>
                <a:spcPts val="0"/>
              </a:spcBef>
              <a:spcAft>
                <a:spcPts val="0"/>
              </a:spcAft>
              <a:buFont typeface="Arial" panose="020B0604020202020204" pitchFamily="34" charset="0"/>
              <a:buChar char="•"/>
            </a:pPr>
            <a:r>
              <a:rPr lang="en-TT" sz="3300" i="0" u="none" strike="noStrike" dirty="0">
                <a:solidFill>
                  <a:srgbClr val="000000"/>
                </a:solidFill>
                <a:effectLst/>
                <a:latin typeface="Times New Roman" panose="02020603050405020304" pitchFamily="18" charset="0"/>
                <a:cs typeface="Times New Roman" panose="02020603050405020304" pitchFamily="18" charset="0"/>
              </a:rPr>
              <a:t>A significant relationship (</a:t>
            </a:r>
            <a:r>
              <a:rPr lang="en-TT" sz="3300" i="1" u="none" strike="noStrike" dirty="0">
                <a:solidFill>
                  <a:srgbClr val="000000"/>
                </a:solidFill>
                <a:effectLst/>
                <a:latin typeface="Times New Roman" panose="02020603050405020304" pitchFamily="18" charset="0"/>
                <a:cs typeface="Times New Roman" panose="02020603050405020304" pitchFamily="18" charset="0"/>
              </a:rPr>
              <a:t>p</a:t>
            </a:r>
            <a:r>
              <a:rPr lang="en-TT" sz="3300" i="0" u="none" strike="noStrike" dirty="0">
                <a:solidFill>
                  <a:srgbClr val="000000"/>
                </a:solidFill>
                <a:effectLst/>
                <a:latin typeface="Times New Roman" panose="02020603050405020304" pitchFamily="18" charset="0"/>
                <a:cs typeface="Times New Roman" panose="02020603050405020304" pitchFamily="18" charset="0"/>
              </a:rPr>
              <a:t>&lt;0.05) was found to exist between the following barriers and sociodemographic factors: </a:t>
            </a:r>
          </a:p>
          <a:p>
            <a:pPr marL="457200" indent="-457200" algn="just" rtl="0" fontAlgn="base">
              <a:spcBef>
                <a:spcPts val="0"/>
              </a:spcBef>
              <a:spcAft>
                <a:spcPts val="0"/>
              </a:spcAft>
              <a:buFont typeface="Arial" panose="020B0604020202020204" pitchFamily="34" charset="0"/>
              <a:buChar char="•"/>
            </a:pPr>
            <a:endParaRPr lang="en-TT" sz="3300" i="0" u="none" strike="noStrike" dirty="0">
              <a:solidFill>
                <a:srgbClr val="000000"/>
              </a:solidFill>
              <a:effectLst/>
              <a:latin typeface="Times New Roman" panose="02020603050405020304" pitchFamily="18" charset="0"/>
              <a:cs typeface="Times New Roman" panose="02020603050405020304" pitchFamily="18" charset="0"/>
            </a:endParaRPr>
          </a:p>
          <a:p>
            <a:pPr marL="2617196" lvl="1" indent="-457200" algn="just" fontAlgn="base">
              <a:buFont typeface="Wingdings" pitchFamily="2" charset="2"/>
              <a:buChar char="§"/>
            </a:pPr>
            <a:r>
              <a:rPr lang="en-TT" sz="3300" b="1" i="0" u="none" strike="noStrike" dirty="0">
                <a:solidFill>
                  <a:srgbClr val="000000"/>
                </a:solidFill>
                <a:effectLst/>
                <a:latin typeface="Times New Roman" panose="02020603050405020304" pitchFamily="18" charset="0"/>
                <a:cs typeface="Times New Roman" panose="02020603050405020304" pitchFamily="18" charset="0"/>
              </a:rPr>
              <a:t>Access to health care:</a:t>
            </a:r>
            <a:r>
              <a:rPr lang="en-TT" sz="3300" i="0" u="none" strike="noStrike" dirty="0">
                <a:solidFill>
                  <a:srgbClr val="000000"/>
                </a:solidFill>
                <a:effectLst/>
                <a:latin typeface="Times New Roman" panose="02020603050405020304" pitchFamily="18" charset="0"/>
                <a:cs typeface="Times New Roman" panose="02020603050405020304" pitchFamily="18" charset="0"/>
              </a:rPr>
              <a:t> age </a:t>
            </a:r>
          </a:p>
          <a:p>
            <a:pPr marL="2617196" lvl="1" indent="-457200" algn="just" fontAlgn="base">
              <a:buFont typeface="Wingdings" pitchFamily="2" charset="2"/>
              <a:buChar char="§"/>
            </a:pPr>
            <a:r>
              <a:rPr lang="en-TT" sz="3300" b="1" i="0" u="none" strike="noStrike" dirty="0">
                <a:solidFill>
                  <a:srgbClr val="000000"/>
                </a:solidFill>
                <a:effectLst/>
                <a:latin typeface="Times New Roman" panose="02020603050405020304" pitchFamily="18" charset="0"/>
                <a:cs typeface="Times New Roman" panose="02020603050405020304" pitchFamily="18" charset="0"/>
              </a:rPr>
              <a:t>Transportation</a:t>
            </a:r>
            <a:r>
              <a:rPr lang="en-TT" sz="3300" i="0" u="none" strike="noStrike" dirty="0">
                <a:solidFill>
                  <a:srgbClr val="000000"/>
                </a:solidFill>
                <a:effectLst/>
                <a:latin typeface="Times New Roman" panose="02020603050405020304" pitchFamily="18" charset="0"/>
                <a:cs typeface="Times New Roman" panose="02020603050405020304" pitchFamily="18" charset="0"/>
              </a:rPr>
              <a:t>: region, community, gender </a:t>
            </a:r>
          </a:p>
          <a:p>
            <a:pPr marL="2617196" lvl="1" indent="-457200" algn="just" fontAlgn="base">
              <a:buFont typeface="Wingdings" pitchFamily="2" charset="2"/>
              <a:buChar char="§"/>
            </a:pPr>
            <a:r>
              <a:rPr lang="en-TT" sz="3300" b="1" i="0" u="none" strike="noStrike" dirty="0">
                <a:solidFill>
                  <a:srgbClr val="000000"/>
                </a:solidFill>
                <a:effectLst/>
                <a:latin typeface="Times New Roman" panose="02020603050405020304" pitchFamily="18" charset="0"/>
                <a:cs typeface="Times New Roman" panose="02020603050405020304" pitchFamily="18" charset="0"/>
              </a:rPr>
              <a:t>Fear of surgical complications:</a:t>
            </a:r>
            <a:r>
              <a:rPr lang="en-TT" sz="3300" i="0" u="none" strike="noStrike" dirty="0">
                <a:solidFill>
                  <a:srgbClr val="000000"/>
                </a:solidFill>
                <a:effectLst/>
                <a:latin typeface="Times New Roman" panose="02020603050405020304" pitchFamily="18" charset="0"/>
                <a:cs typeface="Times New Roman" panose="02020603050405020304" pitchFamily="18" charset="0"/>
              </a:rPr>
              <a:t> region, ethnicity</a:t>
            </a:r>
          </a:p>
          <a:p>
            <a:pPr marL="2617196" lvl="1" indent="-457200" algn="just" fontAlgn="base">
              <a:buFont typeface="Wingdings" pitchFamily="2" charset="2"/>
              <a:buChar char="§"/>
            </a:pPr>
            <a:r>
              <a:rPr lang="en-TT" sz="3300" b="1" i="0" u="none" strike="noStrike" dirty="0">
                <a:solidFill>
                  <a:srgbClr val="000000"/>
                </a:solidFill>
                <a:effectLst/>
                <a:latin typeface="Times New Roman" panose="02020603050405020304" pitchFamily="18" charset="0"/>
                <a:cs typeface="Times New Roman" panose="02020603050405020304" pitchFamily="18" charset="0"/>
              </a:rPr>
              <a:t>Fear of surgery: </a:t>
            </a:r>
            <a:r>
              <a:rPr lang="en-TT" sz="3300" i="0" u="none" strike="noStrike" dirty="0">
                <a:solidFill>
                  <a:srgbClr val="000000"/>
                </a:solidFill>
                <a:effectLst/>
                <a:latin typeface="Times New Roman" panose="02020603050405020304" pitchFamily="18" charset="0"/>
                <a:cs typeface="Times New Roman" panose="02020603050405020304" pitchFamily="18" charset="0"/>
              </a:rPr>
              <a:t>age </a:t>
            </a:r>
          </a:p>
        </p:txBody>
      </p:sp>
      <p:sp>
        <p:nvSpPr>
          <p:cNvPr id="33" name="TextBox 32">
            <a:extLst>
              <a:ext uri="{FF2B5EF4-FFF2-40B4-BE49-F238E27FC236}">
                <a16:creationId xmlns:a16="http://schemas.microsoft.com/office/drawing/2014/main" id="{7DD17225-D7E3-0B07-F281-C3BCC162E8BA}"/>
              </a:ext>
            </a:extLst>
          </p:cNvPr>
          <p:cNvSpPr txBox="1"/>
          <p:nvPr/>
        </p:nvSpPr>
        <p:spPr>
          <a:xfrm>
            <a:off x="29114841" y="22468477"/>
            <a:ext cx="12600000" cy="3970318"/>
          </a:xfrm>
          <a:prstGeom prst="rect">
            <a:avLst/>
          </a:prstGeom>
          <a:noFill/>
        </p:spPr>
        <p:txBody>
          <a:bodyPr wrap="square">
            <a:spAutoFit/>
          </a:bodyPr>
          <a:lstStyle/>
          <a:p>
            <a:pPr algn="just" rtl="0">
              <a:spcBef>
                <a:spcPts val="0"/>
              </a:spcBef>
              <a:spcAft>
                <a:spcPts val="0"/>
              </a:spcAft>
            </a:pPr>
            <a:r>
              <a:rPr lang="en-TT" sz="3600" b="0" i="0" u="none" strike="noStrike" dirty="0">
                <a:solidFill>
                  <a:srgbClr val="000000"/>
                </a:solidFill>
                <a:effectLst/>
                <a:latin typeface="Times New Roman" panose="02020603050405020304" pitchFamily="18" charset="0"/>
                <a:cs typeface="Times New Roman" panose="02020603050405020304" pitchFamily="18" charset="0"/>
              </a:rPr>
              <a:t>Finances was the major barrier identified by the adult population.</a:t>
            </a:r>
            <a:r>
              <a:rPr lang="en-TT" sz="3600" b="0" i="0" u="none" strike="noStrike" dirty="0">
                <a:solidFill>
                  <a:srgbClr val="FF0000"/>
                </a:solidFill>
                <a:effectLst/>
                <a:latin typeface="Times New Roman" panose="02020603050405020304" pitchFamily="18" charset="0"/>
                <a:cs typeface="Times New Roman" panose="02020603050405020304" pitchFamily="18" charset="0"/>
              </a:rPr>
              <a:t> </a:t>
            </a:r>
            <a:r>
              <a:rPr lang="en-TT" sz="3600" b="0" i="0" u="none" strike="noStrike" dirty="0">
                <a:solidFill>
                  <a:srgbClr val="000000"/>
                </a:solidFill>
                <a:effectLst/>
                <a:latin typeface="Times New Roman" panose="02020603050405020304" pitchFamily="18" charset="0"/>
                <a:cs typeface="Times New Roman" panose="02020603050405020304" pitchFamily="18" charset="0"/>
              </a:rPr>
              <a:t>Notably, attitudinal barriers were more prevalent compared to physical barriers. Considering the consequences untreated cataract poses to one's life, there is an urgent need to eliminate the barriers affecting the uptake of cataract surgery in T&amp;T. Once this is accomplished, individuals affected by this condition are expected to experience an improvement in QoL.</a:t>
            </a:r>
            <a:endParaRPr lang="en-TT" sz="3600" b="0" dirty="0">
              <a:effectLst/>
              <a:latin typeface="Times New Roman" panose="02020603050405020304" pitchFamily="18" charset="0"/>
              <a:cs typeface="Times New Roman" panose="02020603050405020304" pitchFamily="18" charset="0"/>
            </a:endParaRPr>
          </a:p>
        </p:txBody>
      </p:sp>
      <p:sp>
        <p:nvSpPr>
          <p:cNvPr id="36" name="TextBox 35">
            <a:extLst>
              <a:ext uri="{FF2B5EF4-FFF2-40B4-BE49-F238E27FC236}">
                <a16:creationId xmlns:a16="http://schemas.microsoft.com/office/drawing/2014/main" id="{91283648-52C4-0FDB-5483-948780DA97A3}"/>
              </a:ext>
            </a:extLst>
          </p:cNvPr>
          <p:cNvSpPr txBox="1"/>
          <p:nvPr/>
        </p:nvSpPr>
        <p:spPr>
          <a:xfrm>
            <a:off x="28861557" y="27700720"/>
            <a:ext cx="13106568" cy="1815882"/>
          </a:xfrm>
          <a:prstGeom prst="rect">
            <a:avLst/>
          </a:prstGeom>
          <a:noFill/>
        </p:spPr>
        <p:txBody>
          <a:bodyPr wrap="square">
            <a:spAutoFit/>
          </a:bodyPr>
          <a:lstStyle/>
          <a:p>
            <a:pPr marL="457200" indent="-457200" algn="just" rtl="0" fontAlgn="base">
              <a:spcBef>
                <a:spcPts val="0"/>
              </a:spcBef>
              <a:spcAft>
                <a:spcPts val="0"/>
              </a:spcAft>
              <a:buFont typeface="Arial" panose="020B0604020202020204" pitchFamily="34" charset="0"/>
              <a:buChar char="•"/>
            </a:pPr>
            <a:r>
              <a:rPr lang="en-TT" sz="2800" b="0" i="0" u="none" strike="noStrike" dirty="0">
                <a:solidFill>
                  <a:srgbClr val="000000"/>
                </a:solidFill>
                <a:effectLst/>
                <a:latin typeface="Times New Roman" panose="02020603050405020304" pitchFamily="18" charset="0"/>
                <a:cs typeface="Times New Roman" panose="02020603050405020304" pitchFamily="18" charset="0"/>
              </a:rPr>
              <a:t>World Health Organization. World report on vision. World Health Organization; 2019.</a:t>
            </a:r>
          </a:p>
          <a:p>
            <a:pPr marL="457200" indent="-457200" algn="just" rtl="0" fontAlgn="base">
              <a:spcBef>
                <a:spcPts val="0"/>
              </a:spcBef>
              <a:spcAft>
                <a:spcPts val="0"/>
              </a:spcAft>
              <a:buFont typeface="Arial" panose="020B0604020202020204" pitchFamily="34" charset="0"/>
              <a:buChar char="•"/>
            </a:pPr>
            <a:r>
              <a:rPr lang="en-TT" sz="2800" b="0" i="0" u="none" strike="noStrike" dirty="0">
                <a:solidFill>
                  <a:srgbClr val="000000"/>
                </a:solidFill>
                <a:effectLst/>
                <a:latin typeface="Times New Roman" panose="02020603050405020304" pitchFamily="18" charset="0"/>
                <a:cs typeface="Times New Roman" panose="02020603050405020304" pitchFamily="18" charset="0"/>
              </a:rPr>
              <a:t>The life changing potential of cataract surgery [Internet]. </a:t>
            </a:r>
            <a:r>
              <a:rPr lang="en-TT" sz="2800" b="0" i="0" u="none" strike="noStrike" dirty="0" err="1">
                <a:solidFill>
                  <a:srgbClr val="000000"/>
                </a:solidFill>
                <a:effectLst/>
                <a:latin typeface="Times New Roman" panose="02020603050405020304" pitchFamily="18" charset="0"/>
                <a:cs typeface="Times New Roman" panose="02020603050405020304" pitchFamily="18" charset="0"/>
              </a:rPr>
              <a:t>Guardian.co.tt</a:t>
            </a:r>
            <a:r>
              <a:rPr lang="en-TT" sz="2800" b="0" i="0" u="none" strike="noStrike" dirty="0">
                <a:solidFill>
                  <a:srgbClr val="000000"/>
                </a:solidFill>
                <a:effectLst/>
                <a:latin typeface="Times New Roman" panose="02020603050405020304" pitchFamily="18" charset="0"/>
                <a:cs typeface="Times New Roman" panose="02020603050405020304" pitchFamily="18" charset="0"/>
              </a:rPr>
              <a:t>. 2021.</a:t>
            </a:r>
          </a:p>
          <a:p>
            <a:pPr marL="457200" indent="-457200" algn="just" rtl="0" fontAlgn="base">
              <a:spcBef>
                <a:spcPts val="0"/>
              </a:spcBef>
              <a:spcAft>
                <a:spcPts val="0"/>
              </a:spcAft>
              <a:buFont typeface="Arial" panose="020B0604020202020204" pitchFamily="34" charset="0"/>
              <a:buChar char="•"/>
            </a:pPr>
            <a:r>
              <a:rPr lang="en-TT" sz="2800" b="0" i="0" u="none" strike="noStrike" dirty="0">
                <a:solidFill>
                  <a:srgbClr val="000000"/>
                </a:solidFill>
                <a:effectLst/>
                <a:latin typeface="Times New Roman" panose="02020603050405020304" pitchFamily="18" charset="0"/>
                <a:cs typeface="Times New Roman" panose="02020603050405020304" pitchFamily="18" charset="0"/>
              </a:rPr>
              <a:t>Dhaliwal U, Gupta SK. Barriers to the uptake of cataract surgery in patients presenting to a hospital. Indian J. </a:t>
            </a:r>
            <a:r>
              <a:rPr lang="en-TT" sz="2800" b="0" i="0" u="none" strike="noStrike" dirty="0" err="1">
                <a:solidFill>
                  <a:srgbClr val="000000"/>
                </a:solidFill>
                <a:effectLst/>
                <a:latin typeface="Times New Roman" panose="02020603050405020304" pitchFamily="18" charset="0"/>
                <a:cs typeface="Times New Roman" panose="02020603050405020304" pitchFamily="18" charset="0"/>
              </a:rPr>
              <a:t>Ophthalmol</a:t>
            </a:r>
            <a:r>
              <a:rPr lang="en-TT" sz="2800" b="0" i="0" u="none" strike="noStrike" dirty="0">
                <a:solidFill>
                  <a:srgbClr val="000000"/>
                </a:solidFill>
                <a:effectLst/>
                <a:latin typeface="Times New Roman" panose="02020603050405020304" pitchFamily="18" charset="0"/>
                <a:cs typeface="Times New Roman" panose="02020603050405020304" pitchFamily="18" charset="0"/>
              </a:rPr>
              <a:t>. 2007;55(2):133–6.</a:t>
            </a:r>
          </a:p>
        </p:txBody>
      </p:sp>
      <p:sp>
        <p:nvSpPr>
          <p:cNvPr id="38" name="TextBox 37">
            <a:extLst>
              <a:ext uri="{FF2B5EF4-FFF2-40B4-BE49-F238E27FC236}">
                <a16:creationId xmlns:a16="http://schemas.microsoft.com/office/drawing/2014/main" id="{95EEABE6-FE58-2BD6-9401-B50243F88C76}"/>
              </a:ext>
            </a:extLst>
          </p:cNvPr>
          <p:cNvSpPr txBox="1"/>
          <p:nvPr/>
        </p:nvSpPr>
        <p:spPr>
          <a:xfrm>
            <a:off x="16097093" y="5683205"/>
            <a:ext cx="11669485" cy="584775"/>
          </a:xfrm>
          <a:prstGeom prst="rect">
            <a:avLst/>
          </a:prstGeom>
          <a:noFill/>
        </p:spPr>
        <p:txBody>
          <a:bodyPr wrap="square">
            <a:spAutoFit/>
          </a:bodyPr>
          <a:lstStyle/>
          <a:p>
            <a:pPr rtl="0">
              <a:spcBef>
                <a:spcPts val="0"/>
              </a:spcBef>
              <a:spcAft>
                <a:spcPts val="0"/>
              </a:spcAft>
            </a:pPr>
            <a:r>
              <a:rPr lang="en-TT" sz="3200" b="0" i="0" u="none" strike="noStrike" dirty="0">
                <a:solidFill>
                  <a:srgbClr val="44546A"/>
                </a:solidFill>
                <a:effectLst/>
                <a:latin typeface="+mj-lt"/>
              </a:rPr>
              <a:t>e: </a:t>
            </a:r>
            <a:r>
              <a:rPr lang="en-TT" sz="3200" b="0" i="0" u="sng" dirty="0" err="1">
                <a:solidFill>
                  <a:srgbClr val="44546A"/>
                </a:solidFill>
                <a:effectLst/>
                <a:latin typeface="+mj-lt"/>
              </a:rPr>
              <a:t>alyssa.chinaleong@my.uwi.edu</a:t>
            </a:r>
            <a:r>
              <a:rPr lang="en-TT" sz="3200" b="0" i="0" u="none" strike="noStrike" dirty="0">
                <a:solidFill>
                  <a:srgbClr val="44546A"/>
                </a:solidFill>
                <a:effectLst/>
                <a:latin typeface="+mj-lt"/>
              </a:rPr>
              <a:t>    </a:t>
            </a:r>
            <a:r>
              <a:rPr lang="en-TT" sz="3200" b="0" i="0" u="sng" dirty="0" err="1">
                <a:solidFill>
                  <a:srgbClr val="000000"/>
                </a:solidFill>
                <a:effectLst/>
                <a:latin typeface="+mj-lt"/>
              </a:rPr>
              <a:t>Kingsley.Ekemiri@sta.uwi.edu</a:t>
            </a:r>
            <a:endParaRPr lang="en-TT" sz="3200" b="0" dirty="0">
              <a:effectLst/>
              <a:latin typeface="+mj-lt"/>
            </a:endParaRPr>
          </a:p>
        </p:txBody>
      </p:sp>
      <p:sp>
        <p:nvSpPr>
          <p:cNvPr id="8" name="TextBox 7">
            <a:extLst>
              <a:ext uri="{FF2B5EF4-FFF2-40B4-BE49-F238E27FC236}">
                <a16:creationId xmlns:a16="http://schemas.microsoft.com/office/drawing/2014/main" id="{AB2D10FD-F00C-D9D4-37A4-42C051D9EBB9}"/>
              </a:ext>
            </a:extLst>
          </p:cNvPr>
          <p:cNvSpPr txBox="1"/>
          <p:nvPr/>
        </p:nvSpPr>
        <p:spPr>
          <a:xfrm>
            <a:off x="29114841" y="30614468"/>
            <a:ext cx="12520750" cy="954107"/>
          </a:xfrm>
          <a:prstGeom prst="rect">
            <a:avLst/>
          </a:prstGeom>
          <a:noFill/>
        </p:spPr>
        <p:txBody>
          <a:bodyPr wrap="square">
            <a:spAutoFit/>
          </a:bodyPr>
          <a:lstStyle/>
          <a:p>
            <a:pPr algn="just"/>
            <a:r>
              <a:rPr lang="en-US" sz="2800" b="0" i="0" u="none" strike="noStrike" dirty="0">
                <a:solidFill>
                  <a:srgbClr val="000000"/>
                </a:solidFill>
                <a:effectLst/>
                <a:latin typeface="Times New Roman" panose="02020603050405020304" pitchFamily="18" charset="0"/>
                <a:cs typeface="Times New Roman" panose="02020603050405020304" pitchFamily="18" charset="0"/>
              </a:rPr>
              <a:t>We would like to thank the Campus Ethics Committee for granting approval to conduct this study, along with our supervisor for his guidance throughout this project. </a:t>
            </a:r>
            <a:endParaRPr lang="en-US" sz="28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1548475B-8902-2F00-8B61-75F3A171BE73}"/>
              </a:ext>
            </a:extLst>
          </p:cNvPr>
          <p:cNvPicPr>
            <a:picLocks noChangeAspect="1"/>
          </p:cNvPicPr>
          <p:nvPr/>
        </p:nvPicPr>
        <p:blipFill>
          <a:blip r:embed="rId5"/>
          <a:stretch>
            <a:fillRect/>
          </a:stretch>
        </p:blipFill>
        <p:spPr>
          <a:xfrm>
            <a:off x="14868752" y="11670202"/>
            <a:ext cx="13266407" cy="8795407"/>
          </a:xfrm>
          <a:prstGeom prst="rect">
            <a:avLst/>
          </a:prstGeom>
          <a:ln w="19050">
            <a:solidFill>
              <a:schemeClr val="tx1"/>
            </a:solidFill>
          </a:ln>
        </p:spPr>
      </p:pic>
    </p:spTree>
    <p:extLst>
      <p:ext uri="{BB962C8B-B14F-4D97-AF65-F5344CB8AC3E}">
        <p14:creationId xmlns:p14="http://schemas.microsoft.com/office/powerpoint/2010/main" val="116146705"/>
      </p:ext>
    </p:extLst>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DDC32047937B43B6DFA56DD700A6A3" ma:contentTypeVersion="8" ma:contentTypeDescription="Create a new document." ma:contentTypeScope="" ma:versionID="8d5f0d113cd75c288ad8af6de8027b90">
  <xsd:schema xmlns:xsd="http://www.w3.org/2001/XMLSchema" xmlns:xs="http://www.w3.org/2001/XMLSchema" xmlns:p="http://schemas.microsoft.com/office/2006/metadata/properties" xmlns:ns3="7bfcb2bc-af01-4a2d-bda5-beaa37511520" xmlns:ns4="adf03223-8d1c-43f0-b632-905eb36302e6" targetNamespace="http://schemas.microsoft.com/office/2006/metadata/properties" ma:root="true" ma:fieldsID="bc75ecb070b48343407c66b2f2b321f5" ns3:_="" ns4:_="">
    <xsd:import namespace="7bfcb2bc-af01-4a2d-bda5-beaa37511520"/>
    <xsd:import namespace="adf03223-8d1c-43f0-b632-905eb36302e6"/>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fcb2bc-af01-4a2d-bda5-beaa375115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df03223-8d1c-43f0-b632-905eb36302e6"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E4B63AC-FECC-4B4B-8DF8-7925BE860D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fcb2bc-af01-4a2d-bda5-beaa37511520"/>
    <ds:schemaRef ds:uri="adf03223-8d1c-43f0-b632-905eb36302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268779-0D43-4EAF-8B64-896212C18311}">
  <ds:schemaRefs>
    <ds:schemaRef ds:uri="http://schemas.microsoft.com/sharepoint/v3/contenttype/forms"/>
  </ds:schemaRefs>
</ds:datastoreItem>
</file>

<file path=customXml/itemProps3.xml><?xml version="1.0" encoding="utf-8"?>
<ds:datastoreItem xmlns:ds="http://schemas.openxmlformats.org/officeDocument/2006/customXml" ds:itemID="{327C4500-1EDC-4E7D-884A-534252B08A1C}">
  <ds:schemaRefs>
    <ds:schemaRef ds:uri="http://purl.org/dc/elements/1.1/"/>
    <ds:schemaRef ds:uri="http://www.w3.org/XML/1998/namespace"/>
    <ds:schemaRef ds:uri="adf03223-8d1c-43f0-b632-905eb36302e6"/>
    <ds:schemaRef ds:uri="http://purl.org/dc/dcmityp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7bfcb2bc-af01-4a2d-bda5-beaa3751152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1958</TotalTime>
  <Words>672</Words>
  <Application>Microsoft Office PowerPoint</Application>
  <PresentationFormat>Custom</PresentationFormat>
  <Paragraphs>56</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Franklin Gothic Heavy</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 Ivey</dc:creator>
  <cp:lastModifiedBy>alyssa.chinaleong</cp:lastModifiedBy>
  <cp:revision>74</cp:revision>
  <dcterms:created xsi:type="dcterms:W3CDTF">2019-03-14T15:14:46Z</dcterms:created>
  <dcterms:modified xsi:type="dcterms:W3CDTF">2022-10-03T01:10:34Z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0x010100B4DDC32047937B43B6DFA56DD700A6A3</vt:lpwstr>
  </property>
</Properties>
</file>