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43200638" cy="32399288"/>
  <p:notesSz cx="6858000" cy="9144000"/>
  <p:defaultTextStyle>
    <a:defPPr>
      <a:defRPr lang="en-US"/>
    </a:defPPr>
    <a:lvl1pPr marL="0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1pPr>
    <a:lvl2pPr marL="2159996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2pPr>
    <a:lvl3pPr marL="4319991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3pPr>
    <a:lvl4pPr marL="6479987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4pPr>
    <a:lvl5pPr marL="8639983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5pPr>
    <a:lvl6pPr marL="10799978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6pPr>
    <a:lvl7pPr marL="12959974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7pPr>
    <a:lvl8pPr marL="15119970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8pPr>
    <a:lvl9pPr marL="17279965" algn="l" defTabSz="4319991" rtl="0" eaLnBrk="1" latinLnBrk="0" hangingPunct="1">
      <a:defRPr sz="85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B8F5"/>
    <a:srgbClr val="9083F7"/>
    <a:srgbClr val="CFAFE7"/>
    <a:srgbClr val="0066FF"/>
    <a:srgbClr val="1482A5"/>
    <a:srgbClr val="FFC000"/>
    <a:srgbClr val="C4DBF0"/>
    <a:srgbClr val="FF0000"/>
    <a:srgbClr val="FF9900"/>
    <a:srgbClr val="B9D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88" autoAdjust="0"/>
    <p:restoredTop sz="94660"/>
  </p:normalViewPr>
  <p:slideViewPr>
    <p:cSldViewPr snapToGrid="0">
      <p:cViewPr varScale="1">
        <p:scale>
          <a:sx n="24" d="100"/>
          <a:sy n="24" d="100"/>
        </p:scale>
        <p:origin x="139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0048" y="5302386"/>
            <a:ext cx="36720542" cy="11279752"/>
          </a:xfrm>
        </p:spPr>
        <p:txBody>
          <a:bodyPr anchor="b"/>
          <a:lstStyle>
            <a:lvl1pPr algn="ctr">
              <a:defRPr sz="2834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17017128"/>
            <a:ext cx="32400479" cy="7822326"/>
          </a:xfrm>
        </p:spPr>
        <p:txBody>
          <a:bodyPr/>
          <a:lstStyle>
            <a:lvl1pPr marL="0" indent="0" algn="ctr">
              <a:buNone/>
              <a:defRPr sz="11338"/>
            </a:lvl1pPr>
            <a:lvl2pPr marL="2159950" indent="0" algn="ctr">
              <a:buNone/>
              <a:defRPr sz="9449"/>
            </a:lvl2pPr>
            <a:lvl3pPr marL="4319900" indent="0" algn="ctr">
              <a:buNone/>
              <a:defRPr sz="8504"/>
            </a:lvl3pPr>
            <a:lvl4pPr marL="6479850" indent="0" algn="ctr">
              <a:buNone/>
              <a:defRPr sz="7559"/>
            </a:lvl4pPr>
            <a:lvl5pPr marL="8639800" indent="0" algn="ctr">
              <a:buNone/>
              <a:defRPr sz="7559"/>
            </a:lvl5pPr>
            <a:lvl6pPr marL="10799750" indent="0" algn="ctr">
              <a:buNone/>
              <a:defRPr sz="7559"/>
            </a:lvl6pPr>
            <a:lvl7pPr marL="12959700" indent="0" algn="ctr">
              <a:buNone/>
              <a:defRPr sz="7559"/>
            </a:lvl7pPr>
            <a:lvl8pPr marL="15119650" indent="0" algn="ctr">
              <a:buNone/>
              <a:defRPr sz="7559"/>
            </a:lvl8pPr>
            <a:lvl9pPr marL="17279600" indent="0" algn="ctr">
              <a:buNone/>
              <a:defRPr sz="75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916576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74589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9" y="1724962"/>
            <a:ext cx="9315138" cy="274568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6" y="1724962"/>
            <a:ext cx="27405405" cy="274568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264282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33623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87693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6" y="8077332"/>
            <a:ext cx="37260550" cy="13477201"/>
          </a:xfrm>
        </p:spPr>
        <p:txBody>
          <a:bodyPr anchor="b"/>
          <a:lstStyle>
            <a:lvl1pPr>
              <a:defRPr sz="2834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6" y="21682033"/>
            <a:ext cx="37260550" cy="7087342"/>
          </a:xfrm>
        </p:spPr>
        <p:txBody>
          <a:bodyPr/>
          <a:lstStyle>
            <a:lvl1pPr marL="0" indent="0">
              <a:buNone/>
              <a:defRPr sz="11338">
                <a:solidFill>
                  <a:schemeClr val="tx1"/>
                </a:solidFill>
              </a:defRPr>
            </a:lvl1pPr>
            <a:lvl2pPr marL="2159950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2pPr>
            <a:lvl3pPr marL="4319900" indent="0">
              <a:buNone/>
              <a:defRPr sz="8504">
                <a:solidFill>
                  <a:schemeClr val="tx1">
                    <a:tint val="75000"/>
                  </a:schemeClr>
                </a:solidFill>
              </a:defRPr>
            </a:lvl3pPr>
            <a:lvl4pPr marL="647985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4pPr>
            <a:lvl5pPr marL="863980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5pPr>
            <a:lvl6pPr marL="1079975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6pPr>
            <a:lvl7pPr marL="1295970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7pPr>
            <a:lvl8pPr marL="1511965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8pPr>
            <a:lvl9pPr marL="1727960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65505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8624810"/>
            <a:ext cx="18360271" cy="20557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8624810"/>
            <a:ext cx="18360271" cy="205570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9742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1724969"/>
            <a:ext cx="37260550" cy="6262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5" y="7942328"/>
            <a:ext cx="18275892" cy="3892412"/>
          </a:xfrm>
        </p:spPr>
        <p:txBody>
          <a:bodyPr anchor="b"/>
          <a:lstStyle>
            <a:lvl1pPr marL="0" indent="0">
              <a:buNone/>
              <a:defRPr sz="11338" b="1"/>
            </a:lvl1pPr>
            <a:lvl2pPr marL="2159950" indent="0">
              <a:buNone/>
              <a:defRPr sz="9449" b="1"/>
            </a:lvl2pPr>
            <a:lvl3pPr marL="4319900" indent="0">
              <a:buNone/>
              <a:defRPr sz="8504" b="1"/>
            </a:lvl3pPr>
            <a:lvl4pPr marL="6479850" indent="0">
              <a:buNone/>
              <a:defRPr sz="7559" b="1"/>
            </a:lvl4pPr>
            <a:lvl5pPr marL="8639800" indent="0">
              <a:buNone/>
              <a:defRPr sz="7559" b="1"/>
            </a:lvl5pPr>
            <a:lvl6pPr marL="10799750" indent="0">
              <a:buNone/>
              <a:defRPr sz="7559" b="1"/>
            </a:lvl6pPr>
            <a:lvl7pPr marL="12959700" indent="0">
              <a:buNone/>
              <a:defRPr sz="7559" b="1"/>
            </a:lvl7pPr>
            <a:lvl8pPr marL="15119650" indent="0">
              <a:buNone/>
              <a:defRPr sz="7559" b="1"/>
            </a:lvl8pPr>
            <a:lvl9pPr marL="17279600" indent="0">
              <a:buNone/>
              <a:defRPr sz="75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5" y="11834740"/>
            <a:ext cx="18275892" cy="174071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5" y="7942328"/>
            <a:ext cx="18365898" cy="3892412"/>
          </a:xfrm>
        </p:spPr>
        <p:txBody>
          <a:bodyPr anchor="b"/>
          <a:lstStyle>
            <a:lvl1pPr marL="0" indent="0">
              <a:buNone/>
              <a:defRPr sz="11338" b="1"/>
            </a:lvl1pPr>
            <a:lvl2pPr marL="2159950" indent="0">
              <a:buNone/>
              <a:defRPr sz="9449" b="1"/>
            </a:lvl2pPr>
            <a:lvl3pPr marL="4319900" indent="0">
              <a:buNone/>
              <a:defRPr sz="8504" b="1"/>
            </a:lvl3pPr>
            <a:lvl4pPr marL="6479850" indent="0">
              <a:buNone/>
              <a:defRPr sz="7559" b="1"/>
            </a:lvl4pPr>
            <a:lvl5pPr marL="8639800" indent="0">
              <a:buNone/>
              <a:defRPr sz="7559" b="1"/>
            </a:lvl5pPr>
            <a:lvl6pPr marL="10799750" indent="0">
              <a:buNone/>
              <a:defRPr sz="7559" b="1"/>
            </a:lvl6pPr>
            <a:lvl7pPr marL="12959700" indent="0">
              <a:buNone/>
              <a:defRPr sz="7559" b="1"/>
            </a:lvl7pPr>
            <a:lvl8pPr marL="15119650" indent="0">
              <a:buNone/>
              <a:defRPr sz="7559" b="1"/>
            </a:lvl8pPr>
            <a:lvl9pPr marL="17279600" indent="0">
              <a:buNone/>
              <a:defRPr sz="75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5" y="11834740"/>
            <a:ext cx="18365898" cy="174071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75357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32867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6535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2159952"/>
            <a:ext cx="13933330" cy="7559834"/>
          </a:xfrm>
        </p:spPr>
        <p:txBody>
          <a:bodyPr anchor="b"/>
          <a:lstStyle>
            <a:lvl1pPr>
              <a:defRPr sz="151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4664905"/>
            <a:ext cx="21870323" cy="23024494"/>
          </a:xfrm>
        </p:spPr>
        <p:txBody>
          <a:bodyPr/>
          <a:lstStyle>
            <a:lvl1pPr>
              <a:defRPr sz="15118"/>
            </a:lvl1pPr>
            <a:lvl2pPr>
              <a:defRPr sz="13228"/>
            </a:lvl2pPr>
            <a:lvl3pPr>
              <a:defRPr sz="11338"/>
            </a:lvl3pPr>
            <a:lvl4pPr>
              <a:defRPr sz="9449"/>
            </a:lvl4pPr>
            <a:lvl5pPr>
              <a:defRPr sz="9449"/>
            </a:lvl5pPr>
            <a:lvl6pPr>
              <a:defRPr sz="9449"/>
            </a:lvl6pPr>
            <a:lvl7pPr>
              <a:defRPr sz="9449"/>
            </a:lvl7pPr>
            <a:lvl8pPr>
              <a:defRPr sz="9449"/>
            </a:lvl8pPr>
            <a:lvl9pPr>
              <a:defRPr sz="94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1" y="9719786"/>
            <a:ext cx="13933330" cy="18007107"/>
          </a:xfrm>
        </p:spPr>
        <p:txBody>
          <a:bodyPr/>
          <a:lstStyle>
            <a:lvl1pPr marL="0" indent="0">
              <a:buNone/>
              <a:defRPr sz="7559"/>
            </a:lvl1pPr>
            <a:lvl2pPr marL="2159950" indent="0">
              <a:buNone/>
              <a:defRPr sz="6614"/>
            </a:lvl2pPr>
            <a:lvl3pPr marL="4319900" indent="0">
              <a:buNone/>
              <a:defRPr sz="5669"/>
            </a:lvl3pPr>
            <a:lvl4pPr marL="6479850" indent="0">
              <a:buNone/>
              <a:defRPr sz="4724"/>
            </a:lvl4pPr>
            <a:lvl5pPr marL="8639800" indent="0">
              <a:buNone/>
              <a:defRPr sz="4724"/>
            </a:lvl5pPr>
            <a:lvl6pPr marL="10799750" indent="0">
              <a:buNone/>
              <a:defRPr sz="4724"/>
            </a:lvl6pPr>
            <a:lvl7pPr marL="12959700" indent="0">
              <a:buNone/>
              <a:defRPr sz="4724"/>
            </a:lvl7pPr>
            <a:lvl8pPr marL="15119650" indent="0">
              <a:buNone/>
              <a:defRPr sz="4724"/>
            </a:lvl8pPr>
            <a:lvl9pPr marL="17279600" indent="0">
              <a:buNone/>
              <a:defRPr sz="472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76383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2159952"/>
            <a:ext cx="13933330" cy="7559834"/>
          </a:xfrm>
        </p:spPr>
        <p:txBody>
          <a:bodyPr anchor="b"/>
          <a:lstStyle>
            <a:lvl1pPr>
              <a:defRPr sz="151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4664905"/>
            <a:ext cx="21870323" cy="23024494"/>
          </a:xfrm>
        </p:spPr>
        <p:txBody>
          <a:bodyPr anchor="t"/>
          <a:lstStyle>
            <a:lvl1pPr marL="0" indent="0">
              <a:buNone/>
              <a:defRPr sz="15118"/>
            </a:lvl1pPr>
            <a:lvl2pPr marL="2159950" indent="0">
              <a:buNone/>
              <a:defRPr sz="13228"/>
            </a:lvl2pPr>
            <a:lvl3pPr marL="4319900" indent="0">
              <a:buNone/>
              <a:defRPr sz="11338"/>
            </a:lvl3pPr>
            <a:lvl4pPr marL="6479850" indent="0">
              <a:buNone/>
              <a:defRPr sz="9449"/>
            </a:lvl4pPr>
            <a:lvl5pPr marL="8639800" indent="0">
              <a:buNone/>
              <a:defRPr sz="9449"/>
            </a:lvl5pPr>
            <a:lvl6pPr marL="10799750" indent="0">
              <a:buNone/>
              <a:defRPr sz="9449"/>
            </a:lvl6pPr>
            <a:lvl7pPr marL="12959700" indent="0">
              <a:buNone/>
              <a:defRPr sz="9449"/>
            </a:lvl7pPr>
            <a:lvl8pPr marL="15119650" indent="0">
              <a:buNone/>
              <a:defRPr sz="9449"/>
            </a:lvl8pPr>
            <a:lvl9pPr marL="17279600" indent="0">
              <a:buNone/>
              <a:defRPr sz="944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1" y="9719786"/>
            <a:ext cx="13933330" cy="18007107"/>
          </a:xfrm>
        </p:spPr>
        <p:txBody>
          <a:bodyPr/>
          <a:lstStyle>
            <a:lvl1pPr marL="0" indent="0">
              <a:buNone/>
              <a:defRPr sz="7559"/>
            </a:lvl1pPr>
            <a:lvl2pPr marL="2159950" indent="0">
              <a:buNone/>
              <a:defRPr sz="6614"/>
            </a:lvl2pPr>
            <a:lvl3pPr marL="4319900" indent="0">
              <a:buNone/>
              <a:defRPr sz="5669"/>
            </a:lvl3pPr>
            <a:lvl4pPr marL="6479850" indent="0">
              <a:buNone/>
              <a:defRPr sz="4724"/>
            </a:lvl4pPr>
            <a:lvl5pPr marL="8639800" indent="0">
              <a:buNone/>
              <a:defRPr sz="4724"/>
            </a:lvl5pPr>
            <a:lvl6pPr marL="10799750" indent="0">
              <a:buNone/>
              <a:defRPr sz="4724"/>
            </a:lvl6pPr>
            <a:lvl7pPr marL="12959700" indent="0">
              <a:buNone/>
              <a:defRPr sz="4724"/>
            </a:lvl7pPr>
            <a:lvl8pPr marL="15119650" indent="0">
              <a:buNone/>
              <a:defRPr sz="4724"/>
            </a:lvl8pPr>
            <a:lvl9pPr marL="17279600" indent="0">
              <a:buNone/>
              <a:defRPr sz="472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8444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1724969"/>
            <a:ext cx="3726055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8624810"/>
            <a:ext cx="3726055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30029347"/>
            <a:ext cx="972014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F6C13-ACB2-412C-BA2F-0039AAAEF0E4}" type="datetimeFigureOut">
              <a:rPr lang="en-TT" smtClean="0"/>
              <a:t>02/10/2022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30029347"/>
            <a:ext cx="14580215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30029347"/>
            <a:ext cx="972014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6573-66FD-4174-A2BD-CA029E862F28}" type="slidenum">
              <a:rPr lang="en-TT" smtClean="0"/>
              <a:t>‹#›</a:t>
            </a:fld>
            <a:endParaRPr lang="en-T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5535BA-1FAE-4C50-BAC9-43D6FF74D2E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14501" y="644979"/>
            <a:ext cx="3486707" cy="56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1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4319900" rtl="0" eaLnBrk="1" latinLnBrk="0" hangingPunct="1">
        <a:lnSpc>
          <a:spcPct val="90000"/>
        </a:lnSpc>
        <a:spcBef>
          <a:spcPct val="0"/>
        </a:spcBef>
        <a:buNone/>
        <a:defRPr sz="207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75" indent="-1079975" algn="l" defTabSz="4319900" rtl="0" eaLnBrk="1" latinLnBrk="0" hangingPunct="1">
        <a:lnSpc>
          <a:spcPct val="90000"/>
        </a:lnSpc>
        <a:spcBef>
          <a:spcPts val="4724"/>
        </a:spcBef>
        <a:buFont typeface="Arial" panose="020B0604020202020204" pitchFamily="34" charset="0"/>
        <a:buChar char="•"/>
        <a:defRPr sz="13228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11338" kern="1200">
          <a:solidFill>
            <a:schemeClr val="tx1"/>
          </a:solidFill>
          <a:latin typeface="+mn-lt"/>
          <a:ea typeface="+mn-ea"/>
          <a:cs typeface="+mn-cs"/>
        </a:defRPr>
      </a:lvl2pPr>
      <a:lvl3pPr marL="53998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9449" kern="1200">
          <a:solidFill>
            <a:schemeClr val="tx1"/>
          </a:solidFill>
          <a:latin typeface="+mn-lt"/>
          <a:ea typeface="+mn-ea"/>
          <a:cs typeface="+mn-cs"/>
        </a:defRPr>
      </a:lvl3pPr>
      <a:lvl4pPr marL="75598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4pPr>
      <a:lvl5pPr marL="97197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5pPr>
      <a:lvl6pPr marL="118797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6pPr>
      <a:lvl7pPr marL="140396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7pPr>
      <a:lvl8pPr marL="161996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8pPr>
      <a:lvl9pPr marL="183595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1pPr>
      <a:lvl2pPr marL="21599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3pPr>
      <a:lvl4pPr marL="64798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4pPr>
      <a:lvl5pPr marL="86398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5pPr>
      <a:lvl6pPr marL="107997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6pPr>
      <a:lvl7pPr marL="129597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7pPr>
      <a:lvl8pPr marL="151196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8pPr>
      <a:lvl9pPr marL="172796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hyperlink" Target="mailto:Katija.Khan@sta.uwi.edu" TargetMode="External"/><Relationship Id="rId7" Type="http://schemas.openxmlformats.org/officeDocument/2006/relationships/hyperlink" Target="https://www.uwipress.com/cjp-vol-10-i1-a4/" TargetMode="External"/><Relationship Id="rId12" Type="http://schemas.openxmlformats.org/officeDocument/2006/relationships/image" Target="../media/image7.png"/><Relationship Id="rId2" Type="http://schemas.openxmlformats.org/officeDocument/2006/relationships/hyperlink" Target="mailto:jamila.francis1@my.uwi.edu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who.int/publications-detail-redirect/9789241564779" TargetMode="External"/><Relationship Id="rId11" Type="http://schemas.openxmlformats.org/officeDocument/2006/relationships/image" Target="../media/image6.png"/><Relationship Id="rId5" Type="http://schemas.openxmlformats.org/officeDocument/2006/relationships/image" Target="https://lh5.googleusercontent.com/iHwRymZR1Z2_s0GQ2IcUxC4MLNm0UCwXF9rZODplL106yxKah3aIXzhGGGU-E_6ZJIPW2WI77zL4D8ZdSOPgIfDOjijO0pF4dTIm1ii9p7g6NhbV8ANk_GxYRUeYYe7nac_557e_q7loNpWSAA" TargetMode="External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B2C25681-95AF-45D0-852E-DC3E00E2FDFE}"/>
              </a:ext>
            </a:extLst>
          </p:cNvPr>
          <p:cNvSpPr txBox="1"/>
          <p:nvPr/>
        </p:nvSpPr>
        <p:spPr>
          <a:xfrm>
            <a:off x="487991" y="7016383"/>
            <a:ext cx="14684188" cy="379503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 smtId="4294967295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TT" sz="6200" b="1" dirty="0">
                <a:solidFill>
                  <a:schemeClr val="tx1"/>
                </a:solidFill>
                <a:effectLst/>
                <a:latin typeface="+mn-lt"/>
              </a:rPr>
              <a:t>Adolescent Suicide: An Analysis of Gender &amp; Ethnicity Differences in Reported Attempted Suicides, Completed Suicides, and Methods of Suicide in Trinidad &amp; Tobago </a:t>
            </a:r>
            <a:endParaRPr lang="en-TT" sz="6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EF872E11-D0DF-4446-BE76-A398B88E9B44}"/>
              </a:ext>
            </a:extLst>
          </p:cNvPr>
          <p:cNvSpPr txBox="1"/>
          <p:nvPr/>
        </p:nvSpPr>
        <p:spPr>
          <a:xfrm>
            <a:off x="29466299" y="26787018"/>
            <a:ext cx="13700037" cy="4382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1200" smtId="4294967295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TT" sz="4800" i="1" dirty="0">
                <a:solidFill>
                  <a:schemeClr val="tx1"/>
                </a:solidFill>
                <a:effectLst/>
                <a:latin typeface="+mj-lt"/>
              </a:rPr>
              <a:t>Jamila Francis, William </a:t>
            </a:r>
            <a:r>
              <a:rPr lang="en-TT" sz="4800" i="1" dirty="0" err="1">
                <a:solidFill>
                  <a:schemeClr val="tx1"/>
                </a:solidFill>
                <a:effectLst/>
                <a:latin typeface="+mj-lt"/>
              </a:rPr>
              <a:t>Furlonge</a:t>
            </a:r>
            <a:r>
              <a:rPr lang="en-TT" sz="4800" i="1" dirty="0">
                <a:solidFill>
                  <a:schemeClr val="tx1"/>
                </a:solidFill>
                <a:effectLst/>
                <a:latin typeface="+mj-lt"/>
              </a:rPr>
              <a:t>, Rajiv </a:t>
            </a:r>
            <a:r>
              <a:rPr lang="en-TT" sz="4800" i="1" dirty="0" err="1">
                <a:solidFill>
                  <a:schemeClr val="tx1"/>
                </a:solidFill>
                <a:effectLst/>
                <a:latin typeface="+mj-lt"/>
              </a:rPr>
              <a:t>Gangoo</a:t>
            </a:r>
            <a:r>
              <a:rPr lang="en-TT" sz="4800" i="1" dirty="0">
                <a:solidFill>
                  <a:schemeClr val="tx1"/>
                </a:solidFill>
                <a:effectLst/>
                <a:latin typeface="+mj-lt"/>
              </a:rPr>
              <a:t>, Elizabeth Ganpat, Jelani George, Sachin George, </a:t>
            </a:r>
            <a:r>
              <a:rPr lang="en-TT" sz="4800" i="1" dirty="0" err="1">
                <a:solidFill>
                  <a:schemeClr val="tx1"/>
                </a:solidFill>
                <a:effectLst/>
                <a:latin typeface="+mj-lt"/>
              </a:rPr>
              <a:t>Tonisse</a:t>
            </a:r>
            <a:r>
              <a:rPr lang="en-TT" sz="4800" i="1" dirty="0">
                <a:solidFill>
                  <a:schemeClr val="tx1"/>
                </a:solidFill>
                <a:effectLst/>
                <a:latin typeface="+mj-lt"/>
              </a:rPr>
              <a:t> George, Ivana Gonzalez Ibrahim; </a:t>
            </a:r>
            <a:r>
              <a:rPr lang="en-TT" sz="4800" i="1" dirty="0" err="1">
                <a:solidFill>
                  <a:schemeClr val="tx1"/>
                </a:solidFill>
                <a:effectLst/>
                <a:latin typeface="+mj-lt"/>
              </a:rPr>
              <a:t>Dr.</a:t>
            </a:r>
            <a:r>
              <a:rPr lang="en-TT" sz="4800" i="1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TT" sz="4800" i="1" dirty="0" err="1">
                <a:solidFill>
                  <a:schemeClr val="tx1"/>
                </a:solidFill>
                <a:effectLst/>
                <a:latin typeface="+mj-lt"/>
              </a:rPr>
              <a:t>Katija</a:t>
            </a:r>
            <a:r>
              <a:rPr lang="en-TT" sz="4800" i="1" dirty="0">
                <a:solidFill>
                  <a:schemeClr val="tx1"/>
                </a:solidFill>
                <a:effectLst/>
                <a:latin typeface="+mj-lt"/>
              </a:rPr>
              <a:t> Khan</a:t>
            </a:r>
            <a:r>
              <a:rPr lang="en-TT" sz="4800" i="1" baseline="30000" dirty="0">
                <a:solidFill>
                  <a:schemeClr val="tx1"/>
                </a:solidFill>
                <a:effectLst/>
                <a:latin typeface="+mj-lt"/>
              </a:rPr>
              <a:t>1</a:t>
            </a:r>
          </a:p>
          <a:p>
            <a:pPr algn="ctr"/>
            <a:endParaRPr lang="en-TT" sz="4400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GB" sz="4000" b="1" baseline="30000" dirty="0">
                <a:solidFill>
                  <a:schemeClr val="tx1"/>
                </a:solidFill>
                <a:latin typeface="+mj-lt"/>
              </a:rPr>
              <a:t>1</a:t>
            </a:r>
            <a:r>
              <a:rPr lang="en-TT" sz="4000" i="1" dirty="0">
                <a:solidFill>
                  <a:schemeClr val="tx1"/>
                </a:solidFill>
                <a:effectLst/>
                <a:latin typeface="+mj-lt"/>
              </a:rPr>
              <a:t>Department of Clinical Medical Sciences</a:t>
            </a:r>
            <a:r>
              <a:rPr lang="en-GB" sz="4000" dirty="0">
                <a:solidFill>
                  <a:schemeClr val="tx1"/>
                </a:solidFill>
                <a:latin typeface="+mj-lt"/>
              </a:rPr>
              <a:t>, Faculty of Medical Sciences, The UWI </a:t>
            </a:r>
            <a:endParaRPr lang="en-US" sz="40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323062" y="31628181"/>
            <a:ext cx="11845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e: </a:t>
            </a:r>
            <a:r>
              <a:rPr lang="en-US" sz="3200" dirty="0">
                <a:solidFill>
                  <a:schemeClr val="tx2"/>
                </a:solidFill>
                <a:latin typeface="+mj-lt"/>
                <a:hlinkClick r:id="rId2"/>
              </a:rPr>
              <a:t>jamila.francis1@my.uwi.edu</a:t>
            </a:r>
            <a:r>
              <a:rPr lang="en-US" sz="3200" dirty="0">
                <a:solidFill>
                  <a:schemeClr val="tx2"/>
                </a:solidFill>
                <a:latin typeface="+mj-lt"/>
              </a:rPr>
              <a:t>         </a:t>
            </a:r>
            <a:r>
              <a:rPr lang="en-TT" sz="3200" dirty="0">
                <a:solidFill>
                  <a:schemeClr val="tx2"/>
                </a:solidFill>
                <a:effectLst/>
                <a:latin typeface="+mj-lt"/>
                <a:hlinkClick r:id="rId3"/>
              </a:rPr>
              <a:t>Katija.Khan@sta.uwi.edu</a:t>
            </a:r>
            <a:r>
              <a:rPr lang="en-TT" sz="3200" dirty="0">
                <a:solidFill>
                  <a:schemeClr val="tx2"/>
                </a:solidFill>
                <a:effectLst/>
                <a:latin typeface="+mj-lt"/>
              </a:rPr>
              <a:t>  </a:t>
            </a:r>
            <a:endParaRPr lang="en-TT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5BB9CF-9A27-2D03-6FB8-4A7CC5E8E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17886" y="3951182"/>
            <a:ext cx="432006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4">
            <a:extLst>
              <a:ext uri="{FF2B5EF4-FFF2-40B4-BE49-F238E27FC236}">
                <a16:creationId xmlns:a16="http://schemas.microsoft.com/office/drawing/2014/main" id="{398E21CC-B71C-76CE-3300-D5C83E279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306" y="728234"/>
            <a:ext cx="7935829" cy="555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60BB552-4FA2-0D77-5B38-3BD85F34C05B}"/>
              </a:ext>
            </a:extLst>
          </p:cNvPr>
          <p:cNvSpPr/>
          <p:nvPr/>
        </p:nvSpPr>
        <p:spPr>
          <a:xfrm>
            <a:off x="15371017" y="0"/>
            <a:ext cx="13869625" cy="3239928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B73608-621C-5C2F-34C6-FE279306B1B0}"/>
              </a:ext>
            </a:extLst>
          </p:cNvPr>
          <p:cNvSpPr txBox="1"/>
          <p:nvPr/>
        </p:nvSpPr>
        <p:spPr>
          <a:xfrm>
            <a:off x="22825" y="11247791"/>
            <a:ext cx="15371017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Introduction</a:t>
            </a:r>
            <a:endParaRPr lang="en-TT" sz="5000" b="0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0184F3-3729-1EFF-2B1E-8FE62F8C58FD}"/>
              </a:ext>
            </a:extLst>
          </p:cNvPr>
          <p:cNvSpPr txBox="1"/>
          <p:nvPr/>
        </p:nvSpPr>
        <p:spPr>
          <a:xfrm>
            <a:off x="122245" y="12520239"/>
            <a:ext cx="15172179" cy="5559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 fontAlgn="base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F0502020204030204" pitchFamily="34" charset="0"/>
              </a:rPr>
              <a:t>“Suicide is a complex phenomenon which can be determined through suicide ideation, suicide attempt and completed suicide” - WHO, 2014</a:t>
            </a:r>
            <a:r>
              <a:rPr lang="en-TT" sz="3000" b="0" i="0" u="none" strike="noStrike" baseline="30000" dirty="0">
                <a:solidFill>
                  <a:srgbClr val="000000"/>
                </a:solidFill>
                <a:effectLst/>
                <a:latin typeface="Libre Baskerville" panose="020F0502020204030204" pitchFamily="34" charset="0"/>
              </a:rPr>
              <a:t>(1)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F0502020204030204" pitchFamily="34" charset="0"/>
              </a:rPr>
              <a:t>.</a:t>
            </a:r>
          </a:p>
          <a:p>
            <a:pPr algn="just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F0502020204030204" pitchFamily="34" charset="0"/>
              </a:rPr>
              <a:t>One of the leading causes of death globally with 1 in every 100 deaths carded as suicide.</a:t>
            </a:r>
          </a:p>
          <a:p>
            <a:pPr algn="just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F0502020204030204" pitchFamily="34" charset="0"/>
              </a:rPr>
              <a:t>Due to the taboo nature of suicide, a large percentage of global suicides have been underreported.</a:t>
            </a:r>
          </a:p>
          <a:p>
            <a:pPr algn="just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F0502020204030204" pitchFamily="34" charset="0"/>
              </a:rPr>
              <a:t>For adolescents, suicide is the 4th leading cause of death globally, and the 3rd leading cause of death, locally – PAHO.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4AB35D-1E7B-C38E-15AA-2D1FB352CB08}"/>
              </a:ext>
            </a:extLst>
          </p:cNvPr>
          <p:cNvSpPr txBox="1"/>
          <p:nvPr/>
        </p:nvSpPr>
        <p:spPr>
          <a:xfrm>
            <a:off x="0" y="20946923"/>
            <a:ext cx="15371017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Objectives</a:t>
            </a:r>
            <a:endParaRPr lang="en-TT" sz="5000" b="0" dirty="0"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FEAD66-8650-2EE3-C765-CAE3B7FE7553}"/>
              </a:ext>
            </a:extLst>
          </p:cNvPr>
          <p:cNvSpPr txBox="1"/>
          <p:nvPr/>
        </p:nvSpPr>
        <p:spPr>
          <a:xfrm>
            <a:off x="158787" y="22085518"/>
            <a:ext cx="15371017" cy="2789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TT" sz="30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To determine the effect of gender and ethnicity in completed and attempted suicides in adolescents in T&amp;T.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TT" sz="30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To compare the method used in completed suicide vs attempted suicides in adolescents in T&amp;T.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548CD1-1D57-899D-4F5A-3F89C2A246C3}"/>
              </a:ext>
            </a:extLst>
          </p:cNvPr>
          <p:cNvSpPr txBox="1"/>
          <p:nvPr/>
        </p:nvSpPr>
        <p:spPr>
          <a:xfrm>
            <a:off x="11413" y="25522121"/>
            <a:ext cx="15371017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Methodology </a:t>
            </a:r>
            <a:endParaRPr lang="en-TT" sz="5000" b="0" dirty="0">
              <a:effectLst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9900AC-346F-F4D6-065B-D6A18A2F726C}"/>
              </a:ext>
            </a:extLst>
          </p:cNvPr>
          <p:cNvSpPr txBox="1"/>
          <p:nvPr/>
        </p:nvSpPr>
        <p:spPr>
          <a:xfrm>
            <a:off x="29317236" y="344451"/>
            <a:ext cx="13822280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Discussion</a:t>
            </a:r>
            <a:endParaRPr lang="en-TT" sz="5000" b="0" dirty="0">
              <a:effectLst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B9429-86D1-DB9B-B570-302D425F8549}"/>
              </a:ext>
            </a:extLst>
          </p:cNvPr>
          <p:cNvSpPr txBox="1"/>
          <p:nvPr/>
        </p:nvSpPr>
        <p:spPr>
          <a:xfrm>
            <a:off x="29413381" y="1336705"/>
            <a:ext cx="13837751" cy="13638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TT" sz="3000" b="0" i="1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Gender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: </a:t>
            </a:r>
            <a:r>
              <a:rPr lang="en-TT" sz="3000" dirty="0">
                <a:solidFill>
                  <a:srgbClr val="000000"/>
                </a:solidFill>
                <a:latin typeface="Libre Baskerville" panose="02000000000000000000" pitchFamily="2" charset="0"/>
              </a:rPr>
              <a:t>T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here is a paradox of suicidal behaviour</a:t>
            </a:r>
            <a:r>
              <a:rPr lang="en-TT" sz="3000" baseline="30000" dirty="0">
                <a:solidFill>
                  <a:srgbClr val="000000"/>
                </a:solidFill>
                <a:latin typeface="Libre Baskerville" panose="02000000000000000000" pitchFamily="2" charset="0"/>
              </a:rPr>
              <a:t> 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with the number of males is greatly outweighing females in suicide completion; The opposite true for females in relation to suicide attempts. </a:t>
            </a:r>
          </a:p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endParaRPr lang="en-TT" sz="3000" b="0" i="0" u="none" strike="noStrike" dirty="0">
              <a:solidFill>
                <a:srgbClr val="000000"/>
              </a:solidFill>
              <a:effectLst/>
              <a:latin typeface="Libre Baskerville" panose="02000000000000000000" pitchFamily="2" charset="0"/>
            </a:endParaRPr>
          </a:p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TT" sz="3000" b="0" i="1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Ethnicity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: East Indian populations have been linked to higher incidences of depressive disorders and therefore suicidal behaviour. </a:t>
            </a:r>
            <a:r>
              <a:rPr lang="en-TT" sz="3000" dirty="0">
                <a:solidFill>
                  <a:srgbClr val="000000"/>
                </a:solidFill>
                <a:latin typeface="Libre Baskerville" panose="02000000000000000000" pitchFamily="2" charset="0"/>
              </a:rPr>
              <a:t>A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frican populations follow thereafter </a:t>
            </a:r>
            <a:r>
              <a:rPr lang="en-TT" sz="3000" dirty="0">
                <a:solidFill>
                  <a:srgbClr val="000000"/>
                </a:solidFill>
                <a:latin typeface="Libre Baskerville" panose="02000000000000000000" pitchFamily="2" charset="0"/>
              </a:rPr>
              <a:t>with approximately half the cases of suicide attempts and completions as that of East Indians. </a:t>
            </a:r>
          </a:p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endParaRPr lang="en-TT" sz="3000" b="0" i="0" u="none" strike="noStrike" dirty="0">
              <a:solidFill>
                <a:srgbClr val="000000"/>
              </a:solidFill>
              <a:effectLst/>
              <a:latin typeface="Libre Baskerville" panose="02000000000000000000" pitchFamily="2" charset="0"/>
            </a:endParaRPr>
          </a:p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TT" sz="3000" b="0" i="1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Method of Suicide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: </a:t>
            </a:r>
            <a:r>
              <a:rPr lang="en-TT" sz="3000" dirty="0">
                <a:solidFill>
                  <a:srgbClr val="000000"/>
                </a:solidFill>
                <a:latin typeface="Libre Baskerville" panose="02000000000000000000" pitchFamily="2" charset="0"/>
              </a:rPr>
              <a:t>C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ompletion was more significant by “threats to breathing” while “exposure to non-medicinal substances” was linked to attempted suicides. Suicidal behaviour in young persons is </a:t>
            </a:r>
            <a:r>
              <a:rPr lang="en-TT" sz="3000" dirty="0">
                <a:solidFill>
                  <a:srgbClr val="000000"/>
                </a:solidFill>
                <a:latin typeface="Libre Baskerville" panose="02000000000000000000" pitchFamily="2" charset="0"/>
              </a:rPr>
              <a:t>linked to “risk taking” and impulsive behaviour</a:t>
            </a:r>
            <a:r>
              <a:rPr lang="en-TT" sz="3000" baseline="30000" dirty="0">
                <a:solidFill>
                  <a:srgbClr val="000000"/>
                </a:solidFill>
                <a:latin typeface="Libre Baskerville" panose="02000000000000000000" pitchFamily="2" charset="0"/>
              </a:rPr>
              <a:t>(2)</a:t>
            </a:r>
            <a:r>
              <a:rPr lang="en-TT" sz="3000" dirty="0">
                <a:solidFill>
                  <a:srgbClr val="000000"/>
                </a:solidFill>
                <a:latin typeface="Libre Baskerville" panose="02000000000000000000" pitchFamily="2" charset="0"/>
              </a:rPr>
              <a:t>. </a:t>
            </a:r>
          </a:p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	</a:t>
            </a:r>
          </a:p>
          <a:p>
            <a:pPr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TT" sz="3000" b="0" i="1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COVID-19 Pandemic: </a:t>
            </a:r>
            <a:r>
              <a:rPr lang="en-TT" sz="3000" b="0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According to the WHO, there has been a 25% increase in anxiety and depressive symptoms, globally, leading to a gradual increase in suicides at the peak of the pandemic.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883078-9A8C-73F9-3872-23AF1D757BF5}"/>
              </a:ext>
            </a:extLst>
          </p:cNvPr>
          <p:cNvSpPr txBox="1"/>
          <p:nvPr/>
        </p:nvSpPr>
        <p:spPr>
          <a:xfrm>
            <a:off x="29281127" y="15273225"/>
            <a:ext cx="13933897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Conclusion</a:t>
            </a:r>
            <a:endParaRPr lang="en-TT" sz="5000" b="0" dirty="0"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FD2D43-33A2-6570-99DD-F98EAB777DB4}"/>
              </a:ext>
            </a:extLst>
          </p:cNvPr>
          <p:cNvSpPr txBox="1"/>
          <p:nvPr/>
        </p:nvSpPr>
        <p:spPr>
          <a:xfrm>
            <a:off x="29283464" y="19577592"/>
            <a:ext cx="14010490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References</a:t>
            </a:r>
            <a:endParaRPr lang="en-TT" sz="5000" b="0" dirty="0">
              <a:effectLst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326B18-BF8E-38C8-364B-59B74E0A7D34}"/>
              </a:ext>
            </a:extLst>
          </p:cNvPr>
          <p:cNvSpPr txBox="1"/>
          <p:nvPr/>
        </p:nvSpPr>
        <p:spPr>
          <a:xfrm>
            <a:off x="29366882" y="24007278"/>
            <a:ext cx="13898873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Acknowledgements</a:t>
            </a:r>
            <a:endParaRPr lang="en-TT" sz="5000" b="0" dirty="0">
              <a:effectLst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895452-6C9C-5985-8B2D-5038EAAF8BB3}"/>
              </a:ext>
            </a:extLst>
          </p:cNvPr>
          <p:cNvSpPr txBox="1"/>
          <p:nvPr/>
        </p:nvSpPr>
        <p:spPr>
          <a:xfrm>
            <a:off x="29193458" y="25035981"/>
            <a:ext cx="13946057" cy="1317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Thank you to </a:t>
            </a:r>
            <a:r>
              <a:rPr lang="en-TT" sz="2800" b="0" i="0" u="none" strike="noStrike" dirty="0" err="1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Dr.</a:t>
            </a: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 </a:t>
            </a:r>
            <a:r>
              <a:rPr lang="en-TT" sz="2800" b="0" i="0" u="none" strike="noStrike" dirty="0" err="1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Katija</a:t>
            </a: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 Khan, the Public Health Unit, and UWI Ethics for allowing us to advocate for the nation’s adolescents.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915F35-8F2E-4D9C-BF44-3CBB72D9101E}"/>
              </a:ext>
            </a:extLst>
          </p:cNvPr>
          <p:cNvSpPr txBox="1"/>
          <p:nvPr/>
        </p:nvSpPr>
        <p:spPr>
          <a:xfrm>
            <a:off x="29381507" y="16137929"/>
            <a:ext cx="13869625" cy="3256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Gender and Method are significant factors in adolescent suicide. Local adolescent suicide also saw a slight increase during the </a:t>
            </a:r>
            <a:r>
              <a:rPr lang="en-TT" sz="2800" dirty="0">
                <a:solidFill>
                  <a:srgbClr val="202124"/>
                </a:solidFill>
                <a:latin typeface="Libre Baskerville" panose="02000000000000000000" pitchFamily="2" charset="0"/>
              </a:rPr>
              <a:t>COVID-19 pandemic. </a:t>
            </a: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Preventative interventions should target the interplay of gender and the methods used, as well as strategies to mitigate the negative impact of the ongoing pandemic.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6F7D21-2082-91CD-7B32-FD346ED59727}"/>
              </a:ext>
            </a:extLst>
          </p:cNvPr>
          <p:cNvSpPr txBox="1"/>
          <p:nvPr/>
        </p:nvSpPr>
        <p:spPr>
          <a:xfrm>
            <a:off x="29509927" y="20508033"/>
            <a:ext cx="13869625" cy="3256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1. Preventing Suicide: A global imperative. [cited 2022 May 19]. </a:t>
            </a:r>
            <a:r>
              <a:rPr lang="en-TT" sz="2800" b="0" i="0" u="sng" strike="noStrike" dirty="0">
                <a:solidFill>
                  <a:schemeClr val="accent1"/>
                </a:solidFill>
                <a:effectLst/>
                <a:latin typeface="Libre Baskerville" panose="02000000000000000000" pitchFamily="2" charset="0"/>
                <a:hlinkClick r:id="rId6"/>
              </a:rPr>
              <a:t>https://www.who.int/publications-detail-redirect/9789241564779</a:t>
            </a:r>
            <a:endParaRPr lang="en-TT" sz="2800" b="0" i="0" u="sng" strike="noStrike" dirty="0">
              <a:solidFill>
                <a:schemeClr val="accent1"/>
              </a:solidFill>
              <a:effectLst/>
              <a:latin typeface="Libre Baskerville" panose="02000000000000000000" pitchFamily="2" charset="0"/>
            </a:endParaRP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2. Caribbean Journal of Psychology: Vol. 10, Issue 1, 2018. University of the West Indies Press. [cited 2022 Jun 2]. </a:t>
            </a:r>
            <a:r>
              <a:rPr lang="en-TT" sz="2800" b="0" i="0" u="sng" strike="noStrike" dirty="0">
                <a:solidFill>
                  <a:schemeClr val="accent1"/>
                </a:solidFill>
                <a:effectLst/>
                <a:latin typeface="Libre Baskerville" panose="02000000000000000000" pitchFamily="2" charset="0"/>
                <a:hlinkClick r:id="rId7"/>
              </a:rPr>
              <a:t>https://www.uwipress.com/cjp-vol-10-i1-a4/</a:t>
            </a:r>
            <a:endParaRPr lang="en-TT" sz="2800" b="0" i="0" u="sng" strike="noStrike" dirty="0">
              <a:solidFill>
                <a:schemeClr val="accent1"/>
              </a:solidFill>
              <a:effectLst/>
              <a:latin typeface="Libre Baskerville" panose="020000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41FDA30-E394-1950-42A9-3756EB6DA727}"/>
              </a:ext>
            </a:extLst>
          </p:cNvPr>
          <p:cNvSpPr txBox="1"/>
          <p:nvPr/>
        </p:nvSpPr>
        <p:spPr>
          <a:xfrm>
            <a:off x="15413633" y="1283202"/>
            <a:ext cx="13777943" cy="1492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32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January 2013 – January 2022 had </a:t>
            </a:r>
            <a:r>
              <a:rPr lang="en-TT" sz="3200" b="1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177</a:t>
            </a:r>
            <a:r>
              <a:rPr lang="en-TT" sz="32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 reported cases of Adolescent Suicide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6C6B3D-4805-D54A-33A8-607A33D30E65}"/>
              </a:ext>
            </a:extLst>
          </p:cNvPr>
          <p:cNvSpPr txBox="1"/>
          <p:nvPr/>
        </p:nvSpPr>
        <p:spPr>
          <a:xfrm>
            <a:off x="15371016" y="344450"/>
            <a:ext cx="13982091" cy="8617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5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Results</a:t>
            </a:r>
            <a:endParaRPr lang="en-TT" sz="5000" b="0" dirty="0">
              <a:effectLst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5D0F827-DD07-D04E-8EE8-5EA0B0E3A05C}"/>
              </a:ext>
            </a:extLst>
          </p:cNvPr>
          <p:cNvSpPr txBox="1"/>
          <p:nvPr/>
        </p:nvSpPr>
        <p:spPr>
          <a:xfrm>
            <a:off x="15315209" y="3039143"/>
            <a:ext cx="7662982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440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Gender</a:t>
            </a:r>
            <a:endParaRPr lang="en-TT" sz="4400" i="1" dirty="0">
              <a:effectLst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4587EF-ADF6-A254-B980-0C2209AE745B}"/>
              </a:ext>
            </a:extLst>
          </p:cNvPr>
          <p:cNvSpPr txBox="1"/>
          <p:nvPr/>
        </p:nvSpPr>
        <p:spPr>
          <a:xfrm>
            <a:off x="21528593" y="3031743"/>
            <a:ext cx="7662983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TT" sz="440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Ethnicity</a:t>
            </a:r>
            <a:endParaRPr lang="en-TT" sz="4400" i="1" dirty="0">
              <a:effectLst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B644E5C-4BE5-272B-BF85-58EA0DC16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7706" y="3973013"/>
            <a:ext cx="6572987" cy="51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A02169BA-E1C2-0A1D-BACB-ACC3CD506143}"/>
              </a:ext>
            </a:extLst>
          </p:cNvPr>
          <p:cNvSpPr txBox="1"/>
          <p:nvPr/>
        </p:nvSpPr>
        <p:spPr>
          <a:xfrm>
            <a:off x="15432140" y="9241358"/>
            <a:ext cx="6853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TT" sz="3000" b="1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Males lead completions while females lead attempts</a:t>
            </a:r>
            <a:endParaRPr lang="en-US" sz="3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4B1A511-F79D-E2C2-7955-4712726312EA}"/>
              </a:ext>
            </a:extLst>
          </p:cNvPr>
          <p:cNvSpPr txBox="1"/>
          <p:nvPr/>
        </p:nvSpPr>
        <p:spPr>
          <a:xfrm>
            <a:off x="22285467" y="9275517"/>
            <a:ext cx="6853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TT" sz="3000" b="1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East Indians lead both completions and attempts</a:t>
            </a:r>
            <a:endParaRPr lang="en-US" sz="3000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116734F9-FF99-F3BE-678F-A4BD7B5C6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9804" y="10365691"/>
            <a:ext cx="6725298" cy="513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9DA8B78-2F85-A995-4E84-85CA9B3078CD}"/>
              </a:ext>
            </a:extLst>
          </p:cNvPr>
          <p:cNvSpPr txBox="1"/>
          <p:nvPr/>
        </p:nvSpPr>
        <p:spPr>
          <a:xfrm>
            <a:off x="15277622" y="15711830"/>
            <a:ext cx="13898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TT" sz="3000" b="1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“Exposure to non-medicinal substances” is the most common method of suicide among adolescents in T&amp;T</a:t>
            </a:r>
            <a:endParaRPr lang="en-US" sz="3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AC92D3B-C6DA-068C-5E2C-685FB326947F}"/>
              </a:ext>
            </a:extLst>
          </p:cNvPr>
          <p:cNvSpPr txBox="1"/>
          <p:nvPr/>
        </p:nvSpPr>
        <p:spPr>
          <a:xfrm>
            <a:off x="15406889" y="22496567"/>
            <a:ext cx="139462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TT" sz="3000" b="1" i="0" u="none" strike="noStrike" dirty="0">
                <a:solidFill>
                  <a:srgbClr val="000000"/>
                </a:solidFill>
                <a:effectLst/>
                <a:latin typeface="Libre Baskerville" panose="02000000000000000000" pitchFamily="2" charset="0"/>
              </a:rPr>
              <a:t>37% increase in local adolescent suicides post 2019</a:t>
            </a:r>
            <a:endParaRPr lang="en-US" sz="3000" dirty="0"/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6827312C-1462-E9F8-759F-CFEC03444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4761" y="23332320"/>
            <a:ext cx="13583642" cy="616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211B738D-E196-1F45-F173-95A231596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9804" y="17082272"/>
            <a:ext cx="6718836" cy="505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85189A61-68AE-B6DC-DD84-5F8207FB7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1435" y="17082272"/>
            <a:ext cx="6611635" cy="513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F379EEB5-9A9E-D4FA-91EB-2214465F5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7059" y="10354966"/>
            <a:ext cx="6633634" cy="510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1800998A-EE17-5572-A46C-1BED24AB74A2}"/>
              </a:ext>
            </a:extLst>
          </p:cNvPr>
          <p:cNvSpPr txBox="1"/>
          <p:nvPr/>
        </p:nvSpPr>
        <p:spPr>
          <a:xfrm>
            <a:off x="259587" y="26492871"/>
            <a:ext cx="15083526" cy="5559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TT" sz="30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 A retrospective study was used to determine the relationship between gender, ethnicity, and methods of completed or attempted suicide in adolescents.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TT" sz="3000" dirty="0">
                <a:solidFill>
                  <a:srgbClr val="202124"/>
                </a:solidFill>
                <a:latin typeface="Libre Baskerville" panose="02000000000000000000" pitchFamily="2" charset="0"/>
              </a:rPr>
              <a:t> Using secondary data received from CAPA (TTPS), cases were sorted and recoded via the ICD-11 standards for external causes of morbidity or mortality.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TT" sz="3000" b="0" i="0" u="none" strike="noStrike" dirty="0">
                <a:solidFill>
                  <a:srgbClr val="202124"/>
                </a:solidFill>
                <a:effectLst/>
                <a:latin typeface="Libre Baskerville" panose="02000000000000000000" pitchFamily="2" charset="0"/>
              </a:rPr>
              <a:t> IBM SPSS software was used to analyse the sorted data with frequency distributions and Chi Square values produced thereafter.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EC7617-4238-EA8C-2F31-C133DAB9DD75}"/>
              </a:ext>
            </a:extLst>
          </p:cNvPr>
          <p:cNvSpPr txBox="1"/>
          <p:nvPr/>
        </p:nvSpPr>
        <p:spPr>
          <a:xfrm>
            <a:off x="20569158" y="30909259"/>
            <a:ext cx="510809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Use cell phone to read full paper</a:t>
            </a:r>
          </a:p>
        </p:txBody>
      </p:sp>
      <p:pic>
        <p:nvPicPr>
          <p:cNvPr id="52" name="Picture 2">
            <a:extLst>
              <a:ext uri="{FF2B5EF4-FFF2-40B4-BE49-F238E27FC236}">
                <a16:creationId xmlns:a16="http://schemas.microsoft.com/office/drawing/2014/main" id="{5B44439F-8D29-7C83-8F17-93F8FA50C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8367" y="30298414"/>
            <a:ext cx="1918449" cy="174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0E6D6A87-3964-FE8B-F301-B003512940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478027"/>
              </p:ext>
            </p:extLst>
          </p:nvPr>
        </p:nvGraphicFramePr>
        <p:xfrm>
          <a:off x="210897" y="18322603"/>
          <a:ext cx="14961282" cy="196712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480641">
                  <a:extLst>
                    <a:ext uri="{9D8B030D-6E8A-4147-A177-3AD203B41FA5}">
                      <a16:colId xmlns:a16="http://schemas.microsoft.com/office/drawing/2014/main" val="3992663558"/>
                    </a:ext>
                  </a:extLst>
                </a:gridCol>
                <a:gridCol w="7480641">
                  <a:extLst>
                    <a:ext uri="{9D8B030D-6E8A-4147-A177-3AD203B41FA5}">
                      <a16:colId xmlns:a16="http://schemas.microsoft.com/office/drawing/2014/main" val="1247003419"/>
                    </a:ext>
                  </a:extLst>
                </a:gridCol>
              </a:tblGrid>
              <a:tr h="655707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TT" sz="2800" b="0" u="none" strike="noStrike">
                          <a:solidFill>
                            <a:srgbClr val="000000"/>
                          </a:solidFill>
                          <a:effectLst/>
                        </a:rPr>
                        <a:t>Prevalence of Suicide Globally and Locally </a:t>
                      </a:r>
                      <a:r>
                        <a:rPr lang="en-TT" sz="2600" b="0" u="none" strike="noStrike">
                          <a:solidFill>
                            <a:srgbClr val="000000"/>
                          </a:solidFill>
                          <a:effectLst/>
                        </a:rPr>
                        <a:t>(per 100,000 population)</a:t>
                      </a:r>
                      <a:endParaRPr lang="en-TT">
                        <a:effectLst/>
                      </a:endParaRPr>
                    </a:p>
                  </a:txBody>
                  <a:tcPr marL="95250" marR="95250" marT="95250" marB="9525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439635"/>
                  </a:ext>
                </a:extLst>
              </a:tr>
              <a:tr h="65570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TT" sz="2800" b="0" u="none" strike="noStrike">
                          <a:solidFill>
                            <a:srgbClr val="000000"/>
                          </a:solidFill>
                          <a:effectLst/>
                        </a:rPr>
                        <a:t>Worldwide</a:t>
                      </a:r>
                      <a:endParaRPr lang="en-TT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TT" sz="2800" b="0" u="none" strike="noStrike">
                          <a:solidFill>
                            <a:srgbClr val="000000"/>
                          </a:solidFill>
                          <a:effectLst/>
                        </a:rPr>
                        <a:t>Trinidad &amp; Tobago</a:t>
                      </a:r>
                      <a:endParaRPr lang="en-TT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3007226444"/>
                  </a:ext>
                </a:extLst>
              </a:tr>
              <a:tr h="65570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TT" sz="2800" b="0" u="none" strike="noStrike">
                          <a:solidFill>
                            <a:srgbClr val="000000"/>
                          </a:solidFill>
                          <a:effectLst/>
                        </a:rPr>
                        <a:t>11.4</a:t>
                      </a:r>
                      <a:endParaRPr lang="en-TT">
                        <a:effectLst/>
                      </a:endParaRPr>
                    </a:p>
                  </a:txBody>
                  <a:tcPr marL="95250" marR="95250" marT="95250" marB="9525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TT" sz="2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8.3</a:t>
                      </a:r>
                      <a:endParaRPr lang="en-TT" dirty="0">
                        <a:effectLst/>
                      </a:endParaRPr>
                    </a:p>
                  </a:txBody>
                  <a:tcPr marL="95250" marR="95250" marT="95250" marB="95250"/>
                </a:tc>
                <a:extLst>
                  <a:ext uri="{0D108BD9-81ED-4DB2-BD59-A6C34878D82A}">
                    <a16:rowId xmlns:a16="http://schemas.microsoft.com/office/drawing/2014/main" val="1239174008"/>
                  </a:ext>
                </a:extLst>
              </a:tr>
            </a:tbl>
          </a:graphicData>
        </a:graphic>
      </p:graphicFrame>
      <p:sp>
        <p:nvSpPr>
          <p:cNvPr id="55" name="Rectangle 19">
            <a:extLst>
              <a:ext uri="{FF2B5EF4-FFF2-40B4-BE49-F238E27FC236}">
                <a16:creationId xmlns:a16="http://schemas.microsoft.com/office/drawing/2014/main" id="{DA6E6CE5-0329-EEAE-DA9D-AB11FC987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3470" y="18936941"/>
            <a:ext cx="4320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A2981F1-A0C8-88D8-A3A6-B5F187BFE4C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579024" y="4028337"/>
            <a:ext cx="6706443" cy="513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670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2216</TotalTime>
  <Words>670</Words>
  <Application>Microsoft Macintosh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Libre Baskerville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 Ivey</dc:creator>
  <cp:lastModifiedBy>Andrew Francis</cp:lastModifiedBy>
  <cp:revision>73</cp:revision>
  <dcterms:created xsi:type="dcterms:W3CDTF">2019-03-14T15:14:46Z</dcterms:created>
  <dcterms:modified xsi:type="dcterms:W3CDTF">2022-10-03T03:55:41Z</dcterms:modified>
</cp:coreProperties>
</file>